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20"/>
  </p:notesMasterIdLst>
  <p:handoutMasterIdLst>
    <p:handoutMasterId r:id="rId21"/>
  </p:handoutMasterIdLst>
  <p:sldIdLst>
    <p:sldId id="294" r:id="rId2"/>
    <p:sldId id="322" r:id="rId3"/>
    <p:sldId id="323" r:id="rId4"/>
    <p:sldId id="324" r:id="rId5"/>
    <p:sldId id="319" r:id="rId6"/>
    <p:sldId id="325" r:id="rId7"/>
    <p:sldId id="330" r:id="rId8"/>
    <p:sldId id="331" r:id="rId9"/>
    <p:sldId id="326" r:id="rId10"/>
    <p:sldId id="332" r:id="rId11"/>
    <p:sldId id="327" r:id="rId12"/>
    <p:sldId id="333" r:id="rId13"/>
    <p:sldId id="328" r:id="rId14"/>
    <p:sldId id="320" r:id="rId15"/>
    <p:sldId id="336" r:id="rId16"/>
    <p:sldId id="337" r:id="rId17"/>
    <p:sldId id="342" r:id="rId18"/>
    <p:sldId id="344"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90442" autoAdjust="0"/>
  </p:normalViewPr>
  <p:slideViewPr>
    <p:cSldViewPr>
      <p:cViewPr varScale="1">
        <p:scale>
          <a:sx n="104" d="100"/>
          <a:sy n="104" d="100"/>
        </p:scale>
        <p:origin x="163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A5649B2-C088-457B-9DC8-A957CE114E67}" type="datetimeFigureOut">
              <a:rPr lang="en-US" smtClean="0"/>
              <a:t>8/13/2019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4F263A2-F8B0-4B59-8875-049806BB64E5}" type="slidenum">
              <a:rPr lang="en-US" smtClean="0"/>
              <a:t>‹#›</a:t>
            </a:fld>
            <a:endParaRPr lang="en-US"/>
          </a:p>
        </p:txBody>
      </p:sp>
    </p:spTree>
    <p:extLst>
      <p:ext uri="{BB962C8B-B14F-4D97-AF65-F5344CB8AC3E}">
        <p14:creationId xmlns:p14="http://schemas.microsoft.com/office/powerpoint/2010/main" val="3139137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18BC06E-86E4-48C2-9C27-BCFB2EFD9B9E}" type="datetimeFigureOut">
              <a:rPr lang="en-US" smtClean="0"/>
              <a:t>8/13/2019</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00ED9DA-D24E-4DB8-8728-4CB6F43B63B2}" type="slidenum">
              <a:rPr lang="en-US" smtClean="0"/>
              <a:t>‹#›</a:t>
            </a:fld>
            <a:endParaRPr lang="en-US" dirty="0"/>
          </a:p>
        </p:txBody>
      </p:sp>
    </p:spTree>
    <p:extLst>
      <p:ext uri="{BB962C8B-B14F-4D97-AF65-F5344CB8AC3E}">
        <p14:creationId xmlns:p14="http://schemas.microsoft.com/office/powerpoint/2010/main" val="346998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ehss.vt.edu/report_issu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C00ED9DA-D24E-4DB8-8728-4CB6F43B63B2}" type="slidenum">
              <a:rPr lang="en-US" smtClean="0"/>
              <a:t>1</a:t>
            </a:fld>
            <a:endParaRPr lang="en-US" dirty="0"/>
          </a:p>
        </p:txBody>
      </p:sp>
    </p:spTree>
    <p:extLst>
      <p:ext uri="{BB962C8B-B14F-4D97-AF65-F5344CB8AC3E}">
        <p14:creationId xmlns:p14="http://schemas.microsoft.com/office/powerpoint/2010/main" val="795560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Protect</a:t>
            </a:r>
            <a:r>
              <a:rPr lang="en-US" baseline="0" dirty="0" smtClean="0"/>
              <a:t> against air and </a:t>
            </a:r>
            <a:r>
              <a:rPr lang="en-US" baseline="0" dirty="0" err="1" smtClean="0"/>
              <a:t>stormwater</a:t>
            </a:r>
            <a:r>
              <a:rPr lang="en-US" baseline="0" dirty="0" smtClean="0"/>
              <a:t> pollution by properly storing and securing bulk storage areas and stockpiles. </a:t>
            </a:r>
            <a:r>
              <a:rPr lang="en-US" dirty="0" smtClean="0"/>
              <a:t>Perimeter</a:t>
            </a:r>
            <a:r>
              <a:rPr lang="en-US" baseline="0" dirty="0" smtClean="0"/>
              <a:t> controls and stabilization measures </a:t>
            </a:r>
            <a:r>
              <a:rPr lang="en-US" dirty="0" smtClean="0"/>
              <a:t>should be considered for topsoil</a:t>
            </a:r>
            <a:r>
              <a:rPr lang="en-US" baseline="0" dirty="0" smtClean="0"/>
              <a:t> stockpiles.  </a:t>
            </a:r>
          </a:p>
          <a:p>
            <a:endParaRPr lang="en-US" baseline="0" dirty="0" smtClean="0"/>
          </a:p>
          <a:p>
            <a:r>
              <a:rPr lang="en-US" baseline="0" dirty="0" smtClean="0"/>
              <a:t>Please contact Facilities Services – Site &amp; Infrastructure Development with questions or for further information. </a:t>
            </a:r>
          </a:p>
          <a:p>
            <a:endParaRPr lang="en-US" dirty="0"/>
          </a:p>
        </p:txBody>
      </p:sp>
      <p:sp>
        <p:nvSpPr>
          <p:cNvPr id="4" name="Slide Number Placeholder 3"/>
          <p:cNvSpPr>
            <a:spLocks noGrp="1"/>
          </p:cNvSpPr>
          <p:nvPr>
            <p:ph type="sldNum" sz="quarter" idx="10"/>
          </p:nvPr>
        </p:nvSpPr>
        <p:spPr/>
        <p:txBody>
          <a:bodyPr/>
          <a:lstStyle/>
          <a:p>
            <a:fld id="{C00ED9DA-D24E-4DB8-8728-4CB6F43B63B2}" type="slidenum">
              <a:rPr lang="en-US" smtClean="0"/>
              <a:t>10</a:t>
            </a:fld>
            <a:endParaRPr lang="en-US" dirty="0"/>
          </a:p>
        </p:txBody>
      </p:sp>
    </p:spTree>
    <p:extLst>
      <p:ext uri="{BB962C8B-B14F-4D97-AF65-F5344CB8AC3E}">
        <p14:creationId xmlns:p14="http://schemas.microsoft.com/office/powerpoint/2010/main" val="3516897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Litter can block the </a:t>
            </a:r>
            <a:r>
              <a:rPr lang="en-US" sz="1200" kern="120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drainage systems causing flooding and pollution in the water.  Be sure to always throw away your trash in the proper receptacle.  Whenever possible, recycle materials. Always put cigarette butts in an ash tray or designated receptacle. Cigarettes are the most littered product in the United States and are incredibly harmful to wildlife and water.  Sweep work areas regularly to avoid any build-up of debris. </a:t>
            </a:r>
          </a:p>
          <a:p>
            <a:endParaRPr lang="en-US" dirty="0"/>
          </a:p>
        </p:txBody>
      </p:sp>
      <p:sp>
        <p:nvSpPr>
          <p:cNvPr id="4" name="Slide Number Placeholder 3"/>
          <p:cNvSpPr>
            <a:spLocks noGrp="1"/>
          </p:cNvSpPr>
          <p:nvPr>
            <p:ph type="sldNum" sz="quarter" idx="10"/>
          </p:nvPr>
        </p:nvSpPr>
        <p:spPr/>
        <p:txBody>
          <a:bodyPr/>
          <a:lstStyle/>
          <a:p>
            <a:fld id="{C00ED9DA-D24E-4DB8-8728-4CB6F43B63B2}" type="slidenum">
              <a:rPr lang="en-US" smtClean="0"/>
              <a:t>11</a:t>
            </a:fld>
            <a:endParaRPr lang="en-US" dirty="0"/>
          </a:p>
        </p:txBody>
      </p:sp>
    </p:spTree>
    <p:extLst>
      <p:ext uri="{BB962C8B-B14F-4D97-AF65-F5344CB8AC3E}">
        <p14:creationId xmlns:p14="http://schemas.microsoft.com/office/powerpoint/2010/main" val="330066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Do not dump any waste on the ground, down drains, or into waterways.  Instead, dispose of waste in the proper waste receptacle as long as it is non-hazardous.  Call EHS to remove any hazardous waste.  Use sanitary drains to dispose of waste water.  Always be sure to keep dumpster lids closed to keep rainwater out.  Do not discharge municipal</a:t>
            </a:r>
            <a:r>
              <a:rPr lang="en-US" sz="1200" kern="1200" baseline="0" dirty="0" smtClean="0">
                <a:solidFill>
                  <a:schemeClr val="tx1"/>
                </a:solidFill>
                <a:latin typeface="+mn-lt"/>
                <a:ea typeface="+mn-ea"/>
                <a:cs typeface="+mn-cs"/>
              </a:rPr>
              <a:t> vehicle wash water into the MS4. Best management practices must be implemented when discharging water pumped from utility construction and maintenance activities.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0ED9DA-D24E-4DB8-8728-4CB6F43B63B2}" type="slidenum">
              <a:rPr lang="en-US" smtClean="0"/>
              <a:t>12</a:t>
            </a:fld>
            <a:endParaRPr lang="en-US" dirty="0"/>
          </a:p>
        </p:txBody>
      </p:sp>
    </p:spTree>
    <p:extLst>
      <p:ext uri="{BB962C8B-B14F-4D97-AF65-F5344CB8AC3E}">
        <p14:creationId xmlns:p14="http://schemas.microsoft.com/office/powerpoint/2010/main" val="2392143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Do not mow before any forecasted rain and do not mow the grass below 3 inches to assist in the</a:t>
            </a:r>
            <a:r>
              <a:rPr lang="en-US" sz="1200" kern="1200" baseline="0" dirty="0" smtClean="0">
                <a:solidFill>
                  <a:schemeClr val="tx1"/>
                </a:solidFill>
                <a:latin typeface="+mn-lt"/>
                <a:ea typeface="+mn-ea"/>
                <a:cs typeface="+mn-cs"/>
              </a:rPr>
              <a:t> filtration of </a:t>
            </a:r>
            <a:r>
              <a:rPr lang="en-US" sz="1200" kern="1200" baseline="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Compost any landscaping waste and keep it away from </a:t>
            </a:r>
            <a:r>
              <a:rPr lang="en-US" sz="1200" kern="120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inlets. If landscaping debris enters the </a:t>
            </a:r>
            <a:r>
              <a:rPr lang="en-US" sz="1200" kern="120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system, the decomposing material will lead to the eutrophication of lakes and ponds causing algal blooms and fish kills. </a:t>
            </a:r>
          </a:p>
          <a:p>
            <a:endParaRPr lang="en-US" dirty="0"/>
          </a:p>
        </p:txBody>
      </p:sp>
      <p:sp>
        <p:nvSpPr>
          <p:cNvPr id="4" name="Slide Number Placeholder 3"/>
          <p:cNvSpPr>
            <a:spLocks noGrp="1"/>
          </p:cNvSpPr>
          <p:nvPr>
            <p:ph type="sldNum" sz="quarter" idx="10"/>
          </p:nvPr>
        </p:nvSpPr>
        <p:spPr/>
        <p:txBody>
          <a:bodyPr/>
          <a:lstStyle/>
          <a:p>
            <a:fld id="{C00ED9DA-D24E-4DB8-8728-4CB6F43B63B2}" type="slidenum">
              <a:rPr lang="en-US" smtClean="0"/>
              <a:t>13</a:t>
            </a:fld>
            <a:endParaRPr lang="en-US" dirty="0"/>
          </a:p>
        </p:txBody>
      </p:sp>
    </p:spTree>
    <p:extLst>
      <p:ext uri="{BB962C8B-B14F-4D97-AF65-F5344CB8AC3E}">
        <p14:creationId xmlns:p14="http://schemas.microsoft.com/office/powerpoint/2010/main" val="748749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Certified</a:t>
            </a:r>
            <a:r>
              <a:rPr lang="en-US" baseline="0" dirty="0" smtClean="0"/>
              <a:t> pesticide applicator – Individuals must obtain a license through Virginia Department of Agriculture and Consumer Services (VDACS) to become an applicator</a:t>
            </a:r>
            <a:endParaRPr lang="en-US" dirty="0" smtClean="0"/>
          </a:p>
          <a:p>
            <a:endParaRPr lang="en-US" dirty="0"/>
          </a:p>
        </p:txBody>
      </p:sp>
      <p:sp>
        <p:nvSpPr>
          <p:cNvPr id="4" name="Slide Number Placeholder 3"/>
          <p:cNvSpPr>
            <a:spLocks noGrp="1"/>
          </p:cNvSpPr>
          <p:nvPr>
            <p:ph type="sldNum" sz="quarter" idx="10"/>
          </p:nvPr>
        </p:nvSpPr>
        <p:spPr/>
        <p:txBody>
          <a:bodyPr/>
          <a:lstStyle/>
          <a:p>
            <a:fld id="{C00ED9DA-D24E-4DB8-8728-4CB6F43B63B2}" type="slidenum">
              <a:rPr lang="en-US" smtClean="0"/>
              <a:t>14</a:t>
            </a:fld>
            <a:endParaRPr lang="en-US" dirty="0"/>
          </a:p>
        </p:txBody>
      </p:sp>
    </p:spTree>
    <p:extLst>
      <p:ext uri="{BB962C8B-B14F-4D97-AF65-F5344CB8AC3E}">
        <p14:creationId xmlns:p14="http://schemas.microsoft.com/office/powerpoint/2010/main" val="2982147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When painting, always be sure to use a drop cloth to protect against spills.  Properly clean brushes and tools in a sanitary sink.  If you are using a non-water based paint, clean materials with solvents, which must be collected and disposed of in the proper manner.  Do not dispose of solvents down a sanitary drain or a storm drain.</a:t>
            </a: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00ED9DA-D24E-4DB8-8728-4CB6F43B63B2}" type="slidenum">
              <a:rPr lang="en-US" smtClean="0"/>
              <a:t>15</a:t>
            </a:fld>
            <a:endParaRPr lang="en-US" dirty="0"/>
          </a:p>
        </p:txBody>
      </p:sp>
    </p:spTree>
    <p:extLst>
      <p:ext uri="{BB962C8B-B14F-4D97-AF65-F5344CB8AC3E}">
        <p14:creationId xmlns:p14="http://schemas.microsoft.com/office/powerpoint/2010/main" val="472728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An</a:t>
            </a:r>
            <a:r>
              <a:rPr lang="en-US" b="0" baseline="0" dirty="0" smtClean="0"/>
              <a:t> illicit discharge is anything that is not composed completely of </a:t>
            </a:r>
            <a:r>
              <a:rPr lang="en-US" b="0" baseline="0" dirty="0" err="1" smtClean="0"/>
              <a:t>stormwater</a:t>
            </a:r>
            <a:r>
              <a:rPr lang="en-US" b="0" baseline="0" dirty="0" smtClean="0"/>
              <a:t>. Around campus, look for any indicators of an illicit discharge in local waterways, around storm drains, and around storm inlets. Please report incidences to EHS at (</a:t>
            </a:r>
            <a:r>
              <a:rPr lang="en-US" sz="1200" dirty="0" smtClean="0">
                <a:latin typeface="Times New Roman" pitchFamily="18" charset="0"/>
                <a:cs typeface="Times New Roman" pitchFamily="18" charset="0"/>
              </a:rPr>
              <a:t>540)</a:t>
            </a:r>
            <a:r>
              <a:rPr lang="en-US" sz="1200" baseline="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321-3600 or online at </a:t>
            </a:r>
            <a:r>
              <a:rPr lang="en-US" sz="1200" dirty="0" smtClean="0">
                <a:latin typeface="Times New Roman" pitchFamily="18" charset="0"/>
                <a:cs typeface="Times New Roman" pitchFamily="18" charset="0"/>
                <a:hlinkClick r:id="rId3"/>
              </a:rPr>
              <a:t>www.ehss.vt.edu/report_issue</a:t>
            </a:r>
            <a:r>
              <a:rPr lang="en-US" sz="1200" dirty="0" smtClean="0">
                <a:latin typeface="Times New Roman" pitchFamily="18" charset="0"/>
                <a:cs typeface="Times New Roman" pitchFamily="18" charset="0"/>
              </a:rPr>
              <a:t>.</a:t>
            </a:r>
            <a:endParaRPr lang="en-US" b="0" dirty="0" smtClean="0"/>
          </a:p>
          <a:p>
            <a:endParaRPr lang="en-US" dirty="0"/>
          </a:p>
        </p:txBody>
      </p:sp>
      <p:sp>
        <p:nvSpPr>
          <p:cNvPr id="4" name="Slide Number Placeholder 3"/>
          <p:cNvSpPr>
            <a:spLocks noGrp="1"/>
          </p:cNvSpPr>
          <p:nvPr>
            <p:ph type="sldNum" sz="quarter" idx="10"/>
          </p:nvPr>
        </p:nvSpPr>
        <p:spPr/>
        <p:txBody>
          <a:bodyPr/>
          <a:lstStyle/>
          <a:p>
            <a:fld id="{C00ED9DA-D24E-4DB8-8728-4CB6F43B63B2}" type="slidenum">
              <a:rPr lang="en-US" smtClean="0"/>
              <a:t>16</a:t>
            </a:fld>
            <a:endParaRPr lang="en-US" dirty="0"/>
          </a:p>
        </p:txBody>
      </p:sp>
    </p:spTree>
    <p:extLst>
      <p:ext uri="{BB962C8B-B14F-4D97-AF65-F5344CB8AC3E}">
        <p14:creationId xmlns:p14="http://schemas.microsoft.com/office/powerpoint/2010/main" val="2759755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Stormwater runoff is a naturally occurring event generated by rain</a:t>
            </a:r>
            <a:r>
              <a:rPr lang="en-US" sz="1200" kern="1200" baseline="0" dirty="0" smtClean="0">
                <a:solidFill>
                  <a:schemeClr val="tx1"/>
                </a:solidFill>
                <a:latin typeface="+mn-lt"/>
                <a:ea typeface="+mn-ea"/>
                <a:cs typeface="+mn-cs"/>
              </a:rPr>
              <a:t> events </a:t>
            </a:r>
            <a:r>
              <a:rPr lang="en-US" sz="1200" kern="1200" dirty="0" smtClean="0">
                <a:solidFill>
                  <a:schemeClr val="tx1"/>
                </a:solidFill>
                <a:latin typeface="+mn-lt"/>
                <a:ea typeface="+mn-ea"/>
                <a:cs typeface="+mn-cs"/>
              </a:rPr>
              <a:t>and melting snow.  As water flows over the ground, it is absorbed by natural ground cover and is filtered by soil and plants.  However, in urbanized areas with impervious surfaces like streets and buildings, the water is unable to percolate into the soil and it picks up chemicals, sediment, and debris as it travels across impervious surfaces into storm drains. Water from storm drains goes directly into local waterways without being treated and can adversely affect our local water quality.</a:t>
            </a: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C00ED9DA-D24E-4DB8-8728-4CB6F43B63B2}" type="slidenum">
              <a:rPr lang="en-US" smtClean="0"/>
              <a:t>2</a:t>
            </a:fld>
            <a:endParaRPr lang="en-US" dirty="0"/>
          </a:p>
        </p:txBody>
      </p:sp>
    </p:spTree>
    <p:extLst>
      <p:ext uri="{BB962C8B-B14F-4D97-AF65-F5344CB8AC3E}">
        <p14:creationId xmlns:p14="http://schemas.microsoft.com/office/powerpoint/2010/main" val="1788496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An MS4 is a Municipal Separate Storm Sewer System.</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 Virginia Tech has an</a:t>
            </a:r>
            <a:r>
              <a:rPr lang="en-US" sz="1200" kern="1200" baseline="0" dirty="0" smtClean="0">
                <a:solidFill>
                  <a:schemeClr val="tx1"/>
                </a:solidFill>
                <a:latin typeface="+mn-lt"/>
                <a:ea typeface="+mn-ea"/>
                <a:cs typeface="+mn-cs"/>
              </a:rPr>
              <a:t> MS4. This means </a:t>
            </a:r>
            <a:r>
              <a:rPr lang="en-US" sz="1200" kern="1200" dirty="0" smtClean="0">
                <a:solidFill>
                  <a:schemeClr val="tx1"/>
                </a:solidFill>
                <a:latin typeface="+mn-lt"/>
                <a:ea typeface="+mn-ea"/>
                <a:cs typeface="+mn-cs"/>
              </a:rPr>
              <a:t>there is a piping system</a:t>
            </a:r>
            <a:r>
              <a:rPr lang="en-US" sz="1200" kern="1200" baseline="0" dirty="0" smtClean="0">
                <a:solidFill>
                  <a:schemeClr val="tx1"/>
                </a:solidFill>
                <a:latin typeface="+mn-lt"/>
                <a:ea typeface="+mn-ea"/>
                <a:cs typeface="+mn-cs"/>
              </a:rPr>
              <a:t> for </a:t>
            </a:r>
            <a:r>
              <a:rPr lang="en-US" sz="1200" kern="120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that is separate from the piping</a:t>
            </a:r>
            <a:r>
              <a:rPr lang="en-US" sz="1200" kern="1200" baseline="0" dirty="0" smtClean="0">
                <a:solidFill>
                  <a:schemeClr val="tx1"/>
                </a:solidFill>
                <a:latin typeface="+mn-lt"/>
                <a:ea typeface="+mn-ea"/>
                <a:cs typeface="+mn-cs"/>
              </a:rPr>
              <a:t> system for the </a:t>
            </a:r>
            <a:r>
              <a:rPr lang="en-US" sz="1200" kern="1200" dirty="0" smtClean="0">
                <a:solidFill>
                  <a:schemeClr val="tx1"/>
                </a:solidFill>
                <a:latin typeface="+mn-lt"/>
                <a:ea typeface="+mn-ea"/>
                <a:cs typeface="+mn-cs"/>
              </a:rPr>
              <a:t>sanitary sewer. The sanitary system</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carries water from drains like sinks and toilets.  Water from our homes directs to a sewage treatment plant where it is treated and tested before being released back into local waterways.  The </a:t>
            </a:r>
            <a:r>
              <a:rPr lang="en-US" sz="1200" kern="120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system, however, directs water from roads, sidewalks, and buildings into local waterways; this water is not treated.  </a:t>
            </a:r>
          </a:p>
        </p:txBody>
      </p:sp>
      <p:sp>
        <p:nvSpPr>
          <p:cNvPr id="4" name="Slide Number Placeholder 3"/>
          <p:cNvSpPr>
            <a:spLocks noGrp="1"/>
          </p:cNvSpPr>
          <p:nvPr>
            <p:ph type="sldNum" sz="quarter" idx="10"/>
          </p:nvPr>
        </p:nvSpPr>
        <p:spPr/>
        <p:txBody>
          <a:bodyPr/>
          <a:lstStyle/>
          <a:p>
            <a:fld id="{C00ED9DA-D24E-4DB8-8728-4CB6F43B63B2}" type="slidenum">
              <a:rPr lang="en-US" smtClean="0"/>
              <a:t>3</a:t>
            </a:fld>
            <a:endParaRPr lang="en-US" dirty="0"/>
          </a:p>
        </p:txBody>
      </p:sp>
    </p:spTree>
    <p:extLst>
      <p:ext uri="{BB962C8B-B14F-4D97-AF65-F5344CB8AC3E}">
        <p14:creationId xmlns:p14="http://schemas.microsoft.com/office/powerpoint/2010/main" val="3771606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simple tips covered in this training will help reduce pollution and keep Blacksburg waterways healthy. </a:t>
            </a:r>
          </a:p>
          <a:p>
            <a:endParaRPr lang="en-US" dirty="0"/>
          </a:p>
        </p:txBody>
      </p:sp>
      <p:sp>
        <p:nvSpPr>
          <p:cNvPr id="4" name="Slide Number Placeholder 3"/>
          <p:cNvSpPr>
            <a:spLocks noGrp="1"/>
          </p:cNvSpPr>
          <p:nvPr>
            <p:ph type="sldNum" sz="quarter" idx="10"/>
          </p:nvPr>
        </p:nvSpPr>
        <p:spPr/>
        <p:txBody>
          <a:bodyPr/>
          <a:lstStyle/>
          <a:p>
            <a:fld id="{C00ED9DA-D24E-4DB8-8728-4CB6F43B63B2}" type="slidenum">
              <a:rPr lang="en-US" smtClean="0"/>
              <a:t>4</a:t>
            </a:fld>
            <a:endParaRPr lang="en-US" dirty="0"/>
          </a:p>
        </p:txBody>
      </p:sp>
    </p:spTree>
    <p:extLst>
      <p:ext uri="{BB962C8B-B14F-4D97-AF65-F5344CB8AC3E}">
        <p14:creationId xmlns:p14="http://schemas.microsoft.com/office/powerpoint/2010/main" val="3606923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“Dumping” is putting something down a storm drain that is not </a:t>
            </a:r>
            <a:r>
              <a:rPr lang="en-US" sz="1200" kern="120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Aside from a few permitted non-</a:t>
            </a:r>
            <a:r>
              <a:rPr lang="en-US" sz="1200" kern="120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discharges, it is strictly prohibited to dispose of chemicals and solid waste down storm drains.  Dumping wastes down the storm drains on the Virginia Tech campus means</a:t>
            </a:r>
            <a:r>
              <a:rPr lang="en-US" sz="1200" kern="1200" baseline="0" dirty="0" smtClean="0">
                <a:solidFill>
                  <a:schemeClr val="tx1"/>
                </a:solidFill>
                <a:latin typeface="+mn-lt"/>
                <a:ea typeface="+mn-ea"/>
                <a:cs typeface="+mn-cs"/>
              </a:rPr>
              <a:t> that waste will reach local waterways</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00ED9DA-D24E-4DB8-8728-4CB6F43B63B2}" type="slidenum">
              <a:rPr lang="en-US" smtClean="0"/>
              <a:t>5</a:t>
            </a:fld>
            <a:endParaRPr lang="en-US" dirty="0"/>
          </a:p>
        </p:txBody>
      </p:sp>
    </p:spTree>
    <p:extLst>
      <p:ext uri="{BB962C8B-B14F-4D97-AF65-F5344CB8AC3E}">
        <p14:creationId xmlns:p14="http://schemas.microsoft.com/office/powerpoint/2010/main" val="3981002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Sediment is one of the biggest threats to water quality and is</a:t>
            </a:r>
            <a:r>
              <a:rPr lang="en-US" sz="1200" kern="1200" baseline="0" dirty="0" smtClean="0">
                <a:solidFill>
                  <a:schemeClr val="tx1"/>
                </a:solidFill>
                <a:latin typeface="+mn-lt"/>
                <a:ea typeface="+mn-ea"/>
                <a:cs typeface="+mn-cs"/>
              </a:rPr>
              <a:t> considered the main contributing pollutant that impairs </a:t>
            </a:r>
            <a:r>
              <a:rPr lang="en-US" sz="1200" kern="1200" baseline="0" dirty="0" err="1" smtClean="0">
                <a:solidFill>
                  <a:schemeClr val="tx1"/>
                </a:solidFill>
                <a:latin typeface="+mn-lt"/>
                <a:ea typeface="+mn-ea"/>
                <a:cs typeface="+mn-cs"/>
              </a:rPr>
              <a:t>Stroubles</a:t>
            </a:r>
            <a:r>
              <a:rPr lang="en-US" sz="1200" kern="1200" baseline="0" dirty="0" smtClean="0">
                <a:solidFill>
                  <a:schemeClr val="tx1"/>
                </a:solidFill>
                <a:latin typeface="+mn-lt"/>
                <a:ea typeface="+mn-ea"/>
                <a:cs typeface="+mn-cs"/>
              </a:rPr>
              <a:t> Creek in Blacksburg, VA</a:t>
            </a:r>
            <a:r>
              <a:rPr lang="en-US" sz="1200" kern="1200" dirty="0" smtClean="0">
                <a:solidFill>
                  <a:schemeClr val="tx1"/>
                </a:solidFill>
                <a:latin typeface="+mn-lt"/>
                <a:ea typeface="+mn-ea"/>
                <a:cs typeface="+mn-cs"/>
              </a:rPr>
              <a:t>.  When sediment is washed into storm drains, it brings with it additional pollutants like phosphorous which adhere</a:t>
            </a:r>
            <a:r>
              <a:rPr lang="en-US" sz="1200" kern="1200" baseline="0" dirty="0" smtClean="0">
                <a:solidFill>
                  <a:schemeClr val="tx1"/>
                </a:solidFill>
                <a:latin typeface="+mn-lt"/>
                <a:ea typeface="+mn-ea"/>
                <a:cs typeface="+mn-cs"/>
              </a:rPr>
              <a:t> to sediment particles</a:t>
            </a:r>
            <a:r>
              <a:rPr lang="en-US" sz="1200" kern="1200" dirty="0" smtClean="0">
                <a:solidFill>
                  <a:schemeClr val="tx1"/>
                </a:solidFill>
                <a:latin typeface="+mn-lt"/>
                <a:ea typeface="+mn-ea"/>
                <a:cs typeface="+mn-cs"/>
              </a:rPr>
              <a:t>.  Sediment can block drains and cause backups, inhibit the function of reservoirs and culverts, and, when it is released into local waterways, harm aquatic</a:t>
            </a:r>
            <a:r>
              <a:rPr lang="en-US" sz="1200" kern="1200" baseline="0" dirty="0" smtClean="0">
                <a:solidFill>
                  <a:schemeClr val="tx1"/>
                </a:solidFill>
                <a:latin typeface="+mn-lt"/>
                <a:ea typeface="+mn-ea"/>
                <a:cs typeface="+mn-cs"/>
              </a:rPr>
              <a:t> life </a:t>
            </a:r>
            <a:r>
              <a:rPr lang="en-US" sz="1200" kern="1200" dirty="0" smtClean="0">
                <a:solidFill>
                  <a:schemeClr val="tx1"/>
                </a:solidFill>
                <a:latin typeface="+mn-lt"/>
                <a:ea typeface="+mn-ea"/>
                <a:cs typeface="+mn-cs"/>
              </a:rPr>
              <a:t>and damages the ecosystem.  Finally, sediment increases the cost of water treatment.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EPA- Environmental Protection</a:t>
            </a:r>
            <a:r>
              <a:rPr lang="en-US" sz="1200" kern="1200" baseline="0" dirty="0" smtClean="0">
                <a:solidFill>
                  <a:schemeClr val="tx1"/>
                </a:solidFill>
                <a:latin typeface="+mn-lt"/>
                <a:ea typeface="+mn-ea"/>
                <a:cs typeface="+mn-cs"/>
              </a:rPr>
              <a:t> Agency</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00ED9DA-D24E-4DB8-8728-4CB6F43B63B2}" type="slidenum">
              <a:rPr lang="en-US" smtClean="0"/>
              <a:t>6</a:t>
            </a:fld>
            <a:endParaRPr lang="en-US" dirty="0"/>
          </a:p>
        </p:txBody>
      </p:sp>
    </p:spTree>
    <p:extLst>
      <p:ext uri="{BB962C8B-B14F-4D97-AF65-F5344CB8AC3E}">
        <p14:creationId xmlns:p14="http://schemas.microsoft.com/office/powerpoint/2010/main" val="926101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Spill prevention is an important economic and environmental concern.  A first-in</a:t>
            </a:r>
            <a:r>
              <a:rPr lang="en-US" sz="1200" kern="1200" baseline="0" dirty="0" smtClean="0">
                <a:solidFill>
                  <a:schemeClr val="tx1"/>
                </a:solidFill>
                <a:latin typeface="+mn-lt"/>
                <a:ea typeface="+mn-ea"/>
                <a:cs typeface="+mn-cs"/>
              </a:rPr>
              <a:t>, first-out system will help to avoid the degradation of older chemicals and their containers. </a:t>
            </a:r>
            <a:r>
              <a:rPr lang="en-US" sz="1200" kern="1200" dirty="0" smtClean="0">
                <a:solidFill>
                  <a:schemeClr val="tx1"/>
                </a:solidFill>
                <a:latin typeface="+mn-lt"/>
                <a:ea typeface="+mn-ea"/>
                <a:cs typeface="+mn-cs"/>
              </a:rPr>
              <a:t>Properly store materials inside or undercover to prevent anything from being washed into storm drains. Always make sure that lids and covers are securely placed on containers and periodically check these containers for damages or leaks.  Transfer contents to an undamaged container if necessary.  When transferring materials, use plastic sheeting and funnels to avoid any spills on the ground.  Finally, do not to use any harmful chemicals near water or storm drains. </a:t>
            </a:r>
          </a:p>
          <a:p>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First in, First out System: use items in order from oldest to newest.  This ensures that items are not over-ordered and are used before the expiration date and/or rate of deterioration.  </a:t>
            </a:r>
          </a:p>
          <a:p>
            <a:endParaRPr lang="en-US" sz="1200" i="1"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NOTE:</a:t>
            </a:r>
            <a:r>
              <a:rPr lang="en-US" sz="1200" i="0" kern="1200" baseline="0" dirty="0" smtClean="0">
                <a:solidFill>
                  <a:schemeClr val="tx1"/>
                </a:solidFill>
                <a:latin typeface="+mn-lt"/>
                <a:ea typeface="+mn-ea"/>
                <a:cs typeface="+mn-cs"/>
              </a:rPr>
              <a:t> When you have exceeded the expiration date or have no further use of a chemical, contact EHS to have the chemicals removed for proper disposal.</a:t>
            </a:r>
            <a:endParaRPr lang="en-US" sz="120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0ED9DA-D24E-4DB8-8728-4CB6F43B63B2}" type="slidenum">
              <a:rPr lang="en-US" smtClean="0"/>
              <a:t>7</a:t>
            </a:fld>
            <a:endParaRPr lang="en-US" dirty="0"/>
          </a:p>
        </p:txBody>
      </p:sp>
    </p:spTree>
    <p:extLst>
      <p:ext uri="{BB962C8B-B14F-4D97-AF65-F5344CB8AC3E}">
        <p14:creationId xmlns:p14="http://schemas.microsoft.com/office/powerpoint/2010/main" val="806683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a:t>
            </a:r>
            <a:r>
              <a:rPr lang="en-US" sz="1200" kern="1200" baseline="0" dirty="0" smtClean="0">
                <a:solidFill>
                  <a:schemeClr val="tx1"/>
                </a:solidFill>
                <a:latin typeface="+mn-lt"/>
                <a:ea typeface="+mn-ea"/>
                <a:cs typeface="+mn-cs"/>
              </a:rPr>
              <a:t> the event of any sort of chemical spill, immediately contact EHS at (540) 231-3600 to receive further clean-up instructions.  Block any drains near the spill and secure the area with precautionary signs.  Do not try to clean up or wash away the spill without professional assistance.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0ED9DA-D24E-4DB8-8728-4CB6F43B63B2}" type="slidenum">
              <a:rPr lang="en-US" smtClean="0"/>
              <a:t>8</a:t>
            </a:fld>
            <a:endParaRPr lang="en-US" dirty="0"/>
          </a:p>
        </p:txBody>
      </p:sp>
    </p:spTree>
    <p:extLst>
      <p:ext uri="{BB962C8B-B14F-4D97-AF65-F5344CB8AC3E}">
        <p14:creationId xmlns:p14="http://schemas.microsoft.com/office/powerpoint/2010/main" val="2898984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Keeping your vehicles and equipment under covered areas will reduce pollutants from being picked up by rainfall events.  Wash vehicles in a designated washing area. If this is not possible, wash on permeable surfaces so that the water can be filtered into the ground.  Periodically check for leaks and use drip pans to contain any leaks.  Always be sure to recycle oil, antifreeze, and other recyclable fluids.</a:t>
            </a:r>
            <a:r>
              <a:rPr lang="en-US" sz="1200" kern="1200" baseline="0" dirty="0" smtClean="0">
                <a:solidFill>
                  <a:schemeClr val="tx1"/>
                </a:solidFill>
                <a:latin typeface="+mn-lt"/>
                <a:ea typeface="+mn-ea"/>
                <a:cs typeface="+mn-cs"/>
              </a:rPr>
              <a:t> D</a:t>
            </a:r>
            <a:r>
              <a:rPr lang="en-US" sz="1200" kern="1200" dirty="0" smtClean="0">
                <a:solidFill>
                  <a:schemeClr val="tx1"/>
                </a:solidFill>
                <a:latin typeface="+mn-lt"/>
                <a:ea typeface="+mn-ea"/>
                <a:cs typeface="+mn-cs"/>
              </a:rPr>
              <a:t>o not throw these fluids away, dump them on the ground, or put them down any drains. Always try to reduce the amount of water and cleaning products used.  Use drip pans to contain leaks when needed.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Concrete </a:t>
            </a:r>
            <a:r>
              <a:rPr lang="en-US" sz="1200" kern="1200" dirty="0" err="1" smtClean="0">
                <a:solidFill>
                  <a:schemeClr val="tx1"/>
                </a:solidFill>
                <a:latin typeface="+mn-lt"/>
                <a:ea typeface="+mn-ea"/>
                <a:cs typeface="+mn-cs"/>
              </a:rPr>
              <a:t>washwater</a:t>
            </a:r>
            <a:r>
              <a:rPr lang="en-US" sz="1200" kern="1200" baseline="0" dirty="0" smtClean="0">
                <a:solidFill>
                  <a:schemeClr val="tx1"/>
                </a:solidFill>
                <a:latin typeface="+mn-lt"/>
                <a:ea typeface="+mn-ea"/>
                <a:cs typeface="+mn-cs"/>
              </a:rPr>
              <a:t> is toxic to aquatic life and can contaminate drinking water. All concrete waste and </a:t>
            </a:r>
            <a:r>
              <a:rPr lang="en-US" sz="1200" kern="1200" baseline="0" dirty="0" err="1" smtClean="0">
                <a:solidFill>
                  <a:schemeClr val="tx1"/>
                </a:solidFill>
                <a:latin typeface="+mn-lt"/>
                <a:ea typeface="+mn-ea"/>
                <a:cs typeface="+mn-cs"/>
              </a:rPr>
              <a:t>washwater</a:t>
            </a:r>
            <a:r>
              <a:rPr lang="en-US" sz="1200" kern="1200" baseline="0" dirty="0" smtClean="0">
                <a:solidFill>
                  <a:schemeClr val="tx1"/>
                </a:solidFill>
                <a:latin typeface="+mn-lt"/>
                <a:ea typeface="+mn-ea"/>
                <a:cs typeface="+mn-cs"/>
              </a:rPr>
              <a:t> should be returned for disposal at the concrete batch plant or disposed of at an on-site concrete washout area. There are prefabricated and self-installed washout designs. </a:t>
            </a:r>
            <a:endParaRPr lang="en-US" dirty="0" smtClean="0"/>
          </a:p>
        </p:txBody>
      </p:sp>
      <p:sp>
        <p:nvSpPr>
          <p:cNvPr id="4" name="Slide Number Placeholder 3"/>
          <p:cNvSpPr>
            <a:spLocks noGrp="1"/>
          </p:cNvSpPr>
          <p:nvPr>
            <p:ph type="sldNum" sz="quarter" idx="10"/>
          </p:nvPr>
        </p:nvSpPr>
        <p:spPr/>
        <p:txBody>
          <a:bodyPr/>
          <a:lstStyle/>
          <a:p>
            <a:fld id="{C00ED9DA-D24E-4DB8-8728-4CB6F43B63B2}" type="slidenum">
              <a:rPr lang="en-US" smtClean="0"/>
              <a:t>9</a:t>
            </a:fld>
            <a:endParaRPr lang="en-US" dirty="0"/>
          </a:p>
        </p:txBody>
      </p:sp>
    </p:spTree>
    <p:extLst>
      <p:ext uri="{BB962C8B-B14F-4D97-AF65-F5344CB8AC3E}">
        <p14:creationId xmlns:p14="http://schemas.microsoft.com/office/powerpoint/2010/main" val="5921879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6" descr="powerpoint_cover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6" descr="vt_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477000" y="5943600"/>
            <a:ext cx="21336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29"/>
          <p:cNvSpPr>
            <a:spLocks noChangeShapeType="1"/>
          </p:cNvSpPr>
          <p:nvPr userDrawn="1"/>
        </p:nvSpPr>
        <p:spPr bwMode="auto">
          <a:xfrm>
            <a:off x="838200" y="457200"/>
            <a:ext cx="0" cy="60960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smtClean="0">
              <a:solidFill>
                <a:srgbClr val="000000"/>
              </a:solidFill>
            </a:endParaRPr>
          </a:p>
        </p:txBody>
      </p:sp>
      <p:sp>
        <p:nvSpPr>
          <p:cNvPr id="7" name="Line 30"/>
          <p:cNvSpPr>
            <a:spLocks noChangeShapeType="1"/>
          </p:cNvSpPr>
          <p:nvPr userDrawn="1"/>
        </p:nvSpPr>
        <p:spPr bwMode="auto">
          <a:xfrm>
            <a:off x="838200" y="6553200"/>
            <a:ext cx="79248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smtClean="0">
              <a:solidFill>
                <a:srgbClr val="000000"/>
              </a:solidFill>
            </a:endParaRPr>
          </a:p>
        </p:txBody>
      </p:sp>
      <p:sp>
        <p:nvSpPr>
          <p:cNvPr id="8" name="Line 31"/>
          <p:cNvSpPr>
            <a:spLocks noChangeShapeType="1"/>
          </p:cNvSpPr>
          <p:nvPr userDrawn="1"/>
        </p:nvSpPr>
        <p:spPr bwMode="auto">
          <a:xfrm flipV="1">
            <a:off x="8763000" y="5791200"/>
            <a:ext cx="0" cy="7620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smtClean="0">
              <a:solidFill>
                <a:srgbClr val="000000"/>
              </a:solidFill>
            </a:endParaRPr>
          </a:p>
        </p:txBody>
      </p:sp>
      <p:sp>
        <p:nvSpPr>
          <p:cNvPr id="9" name="Line 32"/>
          <p:cNvSpPr>
            <a:spLocks noChangeShapeType="1"/>
          </p:cNvSpPr>
          <p:nvPr userDrawn="1"/>
        </p:nvSpPr>
        <p:spPr bwMode="auto">
          <a:xfrm flipH="1">
            <a:off x="6477000" y="5791200"/>
            <a:ext cx="2286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smtClean="0">
              <a:solidFill>
                <a:srgbClr val="000000"/>
              </a:solidFill>
            </a:endParaRPr>
          </a:p>
        </p:txBody>
      </p:sp>
      <p:pic>
        <p:nvPicPr>
          <p:cNvPr id="10" name="Picture 34" descr="burruss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838200" y="1143000"/>
            <a:ext cx="6948488"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35"/>
          <p:cNvSpPr>
            <a:spLocks noChangeShapeType="1"/>
          </p:cNvSpPr>
          <p:nvPr userDrawn="1"/>
        </p:nvSpPr>
        <p:spPr bwMode="auto">
          <a:xfrm>
            <a:off x="838200" y="457200"/>
            <a:ext cx="1295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smtClean="0">
              <a:solidFill>
                <a:srgbClr val="000000"/>
              </a:solidFill>
            </a:endParaRPr>
          </a:p>
        </p:txBody>
      </p:sp>
      <p:sp>
        <p:nvSpPr>
          <p:cNvPr id="4098" name="Rectangle 2"/>
          <p:cNvSpPr>
            <a:spLocks noGrp="1" noChangeArrowheads="1"/>
          </p:cNvSpPr>
          <p:nvPr>
            <p:ph type="ctrTitle"/>
          </p:nvPr>
        </p:nvSpPr>
        <p:spPr>
          <a:xfrm>
            <a:off x="990600" y="457200"/>
            <a:ext cx="7696200" cy="762000"/>
          </a:xfrm>
          <a:effectLst/>
        </p:spPr>
        <p:txBody>
          <a:bodyPr anchor="t"/>
          <a:lstStyle>
            <a:lvl1pPr>
              <a:lnSpc>
                <a:spcPct val="90000"/>
              </a:lnSpc>
              <a:defRPr sz="4000">
                <a:solidFill>
                  <a:schemeClr val="bg1"/>
                </a:solidFill>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990600" y="5486400"/>
            <a:ext cx="4267200" cy="381000"/>
          </a:xfrm>
        </p:spPr>
        <p:txBody>
          <a:bodyPr/>
          <a:lstStyle>
            <a:lvl1pPr marL="0" indent="0">
              <a:buFontTx/>
              <a:buNone/>
              <a:defRPr sz="1800">
                <a:solidFill>
                  <a:schemeClr val="bg1"/>
                </a:solidFill>
                <a:latin typeface="Arial Narrow" charset="0"/>
              </a:defRPr>
            </a:lvl1pPr>
          </a:lstStyle>
          <a:p>
            <a:pPr lvl="0"/>
            <a:r>
              <a:rPr lang="en-US" noProof="0" smtClean="0"/>
              <a:t>Click to edit Master subtitle style</a:t>
            </a:r>
          </a:p>
        </p:txBody>
      </p:sp>
    </p:spTree>
    <p:extLst>
      <p:ext uri="{BB962C8B-B14F-4D97-AF65-F5344CB8AC3E}">
        <p14:creationId xmlns:p14="http://schemas.microsoft.com/office/powerpoint/2010/main" val="3176357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sldNum" sz="quarter" idx="10"/>
          </p:nvPr>
        </p:nvSpPr>
        <p:spPr>
          <a:ln/>
        </p:spPr>
        <p:txBody>
          <a:bodyPr/>
          <a:lstStyle>
            <a:lvl1pPr>
              <a:defRPr/>
            </a:lvl1pPr>
          </a:lstStyle>
          <a:p>
            <a:pPr>
              <a:defRPr/>
            </a:pPr>
            <a:fld id="{B4BA2372-612B-4383-B942-F5E77689C43B}" type="slidenum">
              <a:rPr lang="en-US" altLang="en-US">
                <a:solidFill>
                  <a:srgbClr val="FFFFFF"/>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776795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048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sldNum" sz="quarter" idx="10"/>
          </p:nvPr>
        </p:nvSpPr>
        <p:spPr>
          <a:ln/>
        </p:spPr>
        <p:txBody>
          <a:bodyPr/>
          <a:lstStyle>
            <a:lvl1pPr>
              <a:defRPr/>
            </a:lvl1pPr>
          </a:lstStyle>
          <a:p>
            <a:pPr>
              <a:defRPr/>
            </a:pPr>
            <a:fld id="{ECD7782D-9676-459A-95FF-D9E752D27256}" type="slidenum">
              <a:rPr lang="en-US" altLang="en-US">
                <a:solidFill>
                  <a:srgbClr val="FFFFFF"/>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115474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sldNum" sz="quarter" idx="10"/>
          </p:nvPr>
        </p:nvSpPr>
        <p:spPr>
          <a:ln/>
        </p:spPr>
        <p:txBody>
          <a:bodyPr/>
          <a:lstStyle>
            <a:lvl1pPr>
              <a:defRPr/>
            </a:lvl1pPr>
          </a:lstStyle>
          <a:p>
            <a:pPr>
              <a:defRPr/>
            </a:pPr>
            <a:fld id="{0FE7B7A4-E1D9-452A-A4CC-2C7D5795A595}" type="slidenum">
              <a:rPr lang="en-US" altLang="en-US">
                <a:solidFill>
                  <a:srgbClr val="FFFFFF"/>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647100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sldNum" sz="quarter" idx="10"/>
          </p:nvPr>
        </p:nvSpPr>
        <p:spPr>
          <a:ln/>
        </p:spPr>
        <p:txBody>
          <a:bodyPr/>
          <a:lstStyle>
            <a:lvl1pPr>
              <a:defRPr/>
            </a:lvl1pPr>
          </a:lstStyle>
          <a:p>
            <a:pPr>
              <a:defRPr/>
            </a:pPr>
            <a:fld id="{11A5B063-137D-4AE8-8F2D-F324CD4032A1}" type="slidenum">
              <a:rPr lang="en-US" altLang="en-US">
                <a:solidFill>
                  <a:srgbClr val="FFFFFF"/>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820269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sldNum" sz="quarter" idx="10"/>
          </p:nvPr>
        </p:nvSpPr>
        <p:spPr>
          <a:ln/>
        </p:spPr>
        <p:txBody>
          <a:bodyPr/>
          <a:lstStyle>
            <a:lvl1pPr>
              <a:defRPr/>
            </a:lvl1pPr>
          </a:lstStyle>
          <a:p>
            <a:pPr>
              <a:defRPr/>
            </a:pPr>
            <a:fld id="{F64AB7B8-003B-428A-9673-6460BBF184E1}" type="slidenum">
              <a:rPr lang="en-US" altLang="en-US">
                <a:solidFill>
                  <a:srgbClr val="FFFFFF"/>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646134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sldNum" sz="quarter" idx="10"/>
          </p:nvPr>
        </p:nvSpPr>
        <p:spPr>
          <a:ln/>
        </p:spPr>
        <p:txBody>
          <a:bodyPr/>
          <a:lstStyle>
            <a:lvl1pPr>
              <a:defRPr/>
            </a:lvl1pPr>
          </a:lstStyle>
          <a:p>
            <a:pPr>
              <a:defRPr/>
            </a:pPr>
            <a:fld id="{4635B814-FF28-452C-8310-3BB020EDDA31}" type="slidenum">
              <a:rPr lang="en-US" altLang="en-US">
                <a:solidFill>
                  <a:srgbClr val="FFFFFF"/>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348541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sldNum" sz="quarter" idx="10"/>
          </p:nvPr>
        </p:nvSpPr>
        <p:spPr>
          <a:ln/>
        </p:spPr>
        <p:txBody>
          <a:bodyPr/>
          <a:lstStyle>
            <a:lvl1pPr>
              <a:defRPr/>
            </a:lvl1pPr>
          </a:lstStyle>
          <a:p>
            <a:pPr>
              <a:defRPr/>
            </a:pPr>
            <a:fld id="{FB218E72-93E9-4EF8-8DF8-2DC7699D9401}" type="slidenum">
              <a:rPr lang="en-US" altLang="en-US">
                <a:solidFill>
                  <a:srgbClr val="FFFFFF"/>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351557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ln/>
        </p:spPr>
        <p:txBody>
          <a:bodyPr/>
          <a:lstStyle>
            <a:lvl1pPr>
              <a:defRPr/>
            </a:lvl1pPr>
          </a:lstStyle>
          <a:p>
            <a:pPr>
              <a:defRPr/>
            </a:pPr>
            <a:fld id="{2FD7073B-8044-4BD9-AAB3-EDC1944334BC}" type="slidenum">
              <a:rPr lang="en-US" altLang="en-US">
                <a:solidFill>
                  <a:srgbClr val="FFFFFF"/>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976796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pPr>
              <a:defRPr/>
            </a:pPr>
            <a:fld id="{72AC6831-43F7-48AD-AEF3-5F5EAEC7CE83}" type="slidenum">
              <a:rPr lang="en-US" altLang="en-US">
                <a:solidFill>
                  <a:srgbClr val="FFFFFF"/>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044910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pPr>
              <a:defRPr/>
            </a:pPr>
            <a:fld id="{CD451D16-289C-48E4-8A22-91E72222C4EF}" type="slidenum">
              <a:rPr lang="en-US" altLang="en-US">
                <a:solidFill>
                  <a:srgbClr val="FFFFFF"/>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973809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2" descr="column"/>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639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838200" y="304800"/>
            <a:ext cx="7772400" cy="1143000"/>
          </a:xfrm>
          <a:prstGeom prst="rect">
            <a:avLst/>
          </a:prstGeom>
          <a:noFill/>
          <a:ln>
            <a:noFill/>
          </a:ln>
          <a:effectLst>
            <a:outerShdw blurRad="63500" dist="25399" dir="2700000" algn="ctr" rotWithShape="0">
              <a:schemeClr val="bg2">
                <a:alpha val="31000"/>
              </a:schemeClr>
            </a:outerShdw>
          </a:effectLst>
          <a:extLst>
            <a:ext uri="{909E8E84-426E-40dd-AFC4-6F175D3DCCD1}"/>
            <a:ext uri="{91240B29-F687-4f45-9708-019B960494DF}"/>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838200" y="16764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Line 12"/>
          <p:cNvSpPr>
            <a:spLocks noChangeShapeType="1"/>
          </p:cNvSpPr>
          <p:nvPr userDrawn="1"/>
        </p:nvSpPr>
        <p:spPr bwMode="auto">
          <a:xfrm>
            <a:off x="8839200" y="6129338"/>
            <a:ext cx="0" cy="503237"/>
          </a:xfrm>
          <a:prstGeom prst="line">
            <a:avLst/>
          </a:prstGeom>
          <a:noFill/>
          <a:ln w="9525">
            <a:solidFill>
              <a:srgbClr val="C9C9C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endParaRPr>
          </a:p>
        </p:txBody>
      </p:sp>
      <p:sp>
        <p:nvSpPr>
          <p:cNvPr id="1030" name="Line 13"/>
          <p:cNvSpPr>
            <a:spLocks noChangeShapeType="1"/>
          </p:cNvSpPr>
          <p:nvPr userDrawn="1"/>
        </p:nvSpPr>
        <p:spPr bwMode="auto">
          <a:xfrm>
            <a:off x="609600" y="6629400"/>
            <a:ext cx="8229600" cy="0"/>
          </a:xfrm>
          <a:prstGeom prst="line">
            <a:avLst/>
          </a:prstGeom>
          <a:noFill/>
          <a:ln w="9525">
            <a:solidFill>
              <a:srgbClr val="C9C9C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endParaRPr>
          </a:p>
        </p:txBody>
      </p:sp>
      <p:pic>
        <p:nvPicPr>
          <p:cNvPr id="1031" name="Picture 14"/>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7239000" y="6205538"/>
            <a:ext cx="14954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2" name="Line 15"/>
          <p:cNvSpPr>
            <a:spLocks noChangeShapeType="1"/>
          </p:cNvSpPr>
          <p:nvPr userDrawn="1"/>
        </p:nvSpPr>
        <p:spPr bwMode="auto">
          <a:xfrm>
            <a:off x="7239000" y="6129338"/>
            <a:ext cx="1600200" cy="0"/>
          </a:xfrm>
          <a:prstGeom prst="line">
            <a:avLst/>
          </a:prstGeom>
          <a:noFill/>
          <a:ln w="9525">
            <a:solidFill>
              <a:srgbClr val="C9C9C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endParaRPr>
          </a:p>
        </p:txBody>
      </p:sp>
      <p:sp>
        <p:nvSpPr>
          <p:cNvPr id="1041" name="Rectangle 17"/>
          <p:cNvSpPr>
            <a:spLocks noGrp="1" noChangeArrowheads="1"/>
          </p:cNvSpPr>
          <p:nvPr>
            <p:ph type="sldNum" sz="quarter" idx="4"/>
          </p:nvPr>
        </p:nvSpPr>
        <p:spPr bwMode="auto">
          <a:xfrm>
            <a:off x="109538" y="6288088"/>
            <a:ext cx="914400" cy="4572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ctr" anchorCtr="0" compatLnSpc="1">
            <a:prstTxWarp prst="textNoShape">
              <a:avLst/>
            </a:prstTxWarp>
          </a:bodyPr>
          <a:lstStyle>
            <a:lvl1pPr>
              <a:defRPr sz="1000" smtClean="0">
                <a:solidFill>
                  <a:schemeClr val="bg1"/>
                </a:solidFill>
              </a:defRPr>
            </a:lvl1pPr>
          </a:lstStyle>
          <a:p>
            <a:pPr eaLnBrk="0" fontAlgn="base" hangingPunct="0">
              <a:spcBef>
                <a:spcPct val="0"/>
              </a:spcBef>
              <a:spcAft>
                <a:spcPct val="0"/>
              </a:spcAft>
              <a:defRPr/>
            </a:pPr>
            <a:fld id="{97B8CFFD-59B9-4612-8514-5BA50F98D45E}" type="slidenum">
              <a:rPr lang="en-US" altLang="en-US">
                <a:solidFill>
                  <a:srgbClr val="FFFFFF"/>
                </a:solidFill>
              </a:rPr>
              <a:pPr eaLnBrk="0" fontAlgn="base" hangingPunct="0">
                <a:spcBef>
                  <a:spcPct val="0"/>
                </a:spcBef>
                <a:spcAft>
                  <a:spcPct val="0"/>
                </a:spcAft>
                <a:defRPr/>
              </a:pPr>
              <a:t>‹#›</a:t>
            </a:fld>
            <a:endParaRPr lang="en-US" altLang="en-US" dirty="0">
              <a:solidFill>
                <a:srgbClr val="000000"/>
              </a:solidFill>
            </a:endParaRPr>
          </a:p>
        </p:txBody>
      </p:sp>
      <p:sp>
        <p:nvSpPr>
          <p:cNvPr id="1034" name="Line 18"/>
          <p:cNvSpPr>
            <a:spLocks noChangeShapeType="1"/>
          </p:cNvSpPr>
          <p:nvPr userDrawn="1"/>
        </p:nvSpPr>
        <p:spPr bwMode="auto">
          <a:xfrm>
            <a:off x="152400" y="6629400"/>
            <a:ext cx="533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endParaRPr>
          </a:p>
        </p:txBody>
      </p:sp>
      <p:sp>
        <p:nvSpPr>
          <p:cNvPr id="1035" name="Line 19"/>
          <p:cNvSpPr>
            <a:spLocks noChangeShapeType="1"/>
          </p:cNvSpPr>
          <p:nvPr userDrawn="1"/>
        </p:nvSpPr>
        <p:spPr bwMode="auto">
          <a:xfrm flipV="1">
            <a:off x="152400" y="6400800"/>
            <a:ext cx="0" cy="2286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smtClean="0">
              <a:solidFill>
                <a:srgbClr val="000000"/>
              </a:solidFill>
            </a:endParaRPr>
          </a:p>
        </p:txBody>
      </p:sp>
      <p:sp>
        <p:nvSpPr>
          <p:cNvPr id="1036" name="Line 20"/>
          <p:cNvSpPr>
            <a:spLocks noChangeShapeType="1"/>
          </p:cNvSpPr>
          <p:nvPr userDrawn="1"/>
        </p:nvSpPr>
        <p:spPr bwMode="auto">
          <a:xfrm>
            <a:off x="152400" y="6400800"/>
            <a:ext cx="228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smtClean="0">
              <a:solidFill>
                <a:srgbClr val="000000"/>
              </a:solidFill>
            </a:endParaRPr>
          </a:p>
        </p:txBody>
      </p:sp>
    </p:spTree>
    <p:extLst>
      <p:ext uri="{BB962C8B-B14F-4D97-AF65-F5344CB8AC3E}">
        <p14:creationId xmlns:p14="http://schemas.microsoft.com/office/powerpoint/2010/main" val="88590663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l" rtl="0" eaLnBrk="0" fontAlgn="base" hangingPunct="0">
        <a:spcBef>
          <a:spcPct val="0"/>
        </a:spcBef>
        <a:spcAft>
          <a:spcPct val="0"/>
        </a:spcAft>
        <a:defRPr sz="4400">
          <a:solidFill>
            <a:srgbClr val="691638"/>
          </a:solidFill>
          <a:latin typeface="+mj-lt"/>
          <a:ea typeface="+mj-ea"/>
          <a:cs typeface="+mj-cs"/>
        </a:defRPr>
      </a:lvl1pPr>
      <a:lvl2pPr algn="l" rtl="0" eaLnBrk="0" fontAlgn="base" hangingPunct="0">
        <a:spcBef>
          <a:spcPct val="0"/>
        </a:spcBef>
        <a:spcAft>
          <a:spcPct val="0"/>
        </a:spcAft>
        <a:defRPr sz="4400">
          <a:solidFill>
            <a:srgbClr val="691638"/>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rgbClr val="691638"/>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rgbClr val="691638"/>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rgbClr val="691638"/>
          </a:solidFill>
          <a:latin typeface="Arial" charset="0"/>
          <a:ea typeface="ＭＳ Ｐゴシック" charset="0"/>
          <a:cs typeface="ＭＳ Ｐゴシック" charset="0"/>
        </a:defRPr>
      </a:lvl5pPr>
      <a:lvl6pPr marL="457200" algn="l" rtl="0" fontAlgn="base">
        <a:spcBef>
          <a:spcPct val="0"/>
        </a:spcBef>
        <a:spcAft>
          <a:spcPct val="0"/>
        </a:spcAft>
        <a:defRPr sz="4400">
          <a:solidFill>
            <a:srgbClr val="691638"/>
          </a:solidFill>
          <a:latin typeface="Arial" charset="0"/>
          <a:ea typeface="ＭＳ Ｐゴシック" charset="0"/>
          <a:cs typeface="ＭＳ Ｐゴシック" charset="0"/>
        </a:defRPr>
      </a:lvl6pPr>
      <a:lvl7pPr marL="914400" algn="l" rtl="0" fontAlgn="base">
        <a:spcBef>
          <a:spcPct val="0"/>
        </a:spcBef>
        <a:spcAft>
          <a:spcPct val="0"/>
        </a:spcAft>
        <a:defRPr sz="4400">
          <a:solidFill>
            <a:srgbClr val="691638"/>
          </a:solidFill>
          <a:latin typeface="Arial" charset="0"/>
          <a:ea typeface="ＭＳ Ｐゴシック" charset="0"/>
          <a:cs typeface="ＭＳ Ｐゴシック" charset="0"/>
        </a:defRPr>
      </a:lvl7pPr>
      <a:lvl8pPr marL="1371600" algn="l" rtl="0" fontAlgn="base">
        <a:spcBef>
          <a:spcPct val="0"/>
        </a:spcBef>
        <a:spcAft>
          <a:spcPct val="0"/>
        </a:spcAft>
        <a:defRPr sz="4400">
          <a:solidFill>
            <a:srgbClr val="691638"/>
          </a:solidFill>
          <a:latin typeface="Arial" charset="0"/>
          <a:ea typeface="ＭＳ Ｐゴシック" charset="0"/>
          <a:cs typeface="ＭＳ Ｐゴシック" charset="0"/>
        </a:defRPr>
      </a:lvl8pPr>
      <a:lvl9pPr marL="1828800" algn="l" rtl="0" fontAlgn="base">
        <a:spcBef>
          <a:spcPct val="0"/>
        </a:spcBef>
        <a:spcAft>
          <a:spcPct val="0"/>
        </a:spcAft>
        <a:defRPr sz="4400">
          <a:solidFill>
            <a:srgbClr val="691638"/>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691638"/>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DC5A21"/>
        </a:buClr>
        <a:buFont typeface="Times" panose="02020603050405020304" pitchFamily="18" charset="0"/>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87ADB0"/>
        </a:buClr>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rgbClr val="691638"/>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DC5A21"/>
              </a:buClr>
              <a:buFont typeface="Times" panose="02020603050405020304" pitchFamily="18"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87ADB0"/>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40931A11-0C17-45A4-9206-96634B80D2A1}" type="slidenum">
              <a:rPr lang="en-US" altLang="en-US" sz="1000">
                <a:solidFill>
                  <a:srgbClr val="FFFFFF"/>
                </a:solidFill>
              </a:rPr>
              <a:pPr>
                <a:spcBef>
                  <a:spcPct val="0"/>
                </a:spcBef>
                <a:buClrTx/>
                <a:buFontTx/>
                <a:buNone/>
              </a:pPr>
              <a:t>1</a:t>
            </a:fld>
            <a:endParaRPr lang="en-US" altLang="en-US" sz="1000" dirty="0">
              <a:solidFill>
                <a:srgbClr val="000000"/>
              </a:solidFill>
            </a:endParaRPr>
          </a:p>
        </p:txBody>
      </p:sp>
      <p:grpSp>
        <p:nvGrpSpPr>
          <p:cNvPr id="9" name="Group 8"/>
          <p:cNvGrpSpPr/>
          <p:nvPr/>
        </p:nvGrpSpPr>
        <p:grpSpPr>
          <a:xfrm>
            <a:off x="627706" y="152400"/>
            <a:ext cx="8498187" cy="1303830"/>
            <a:chOff x="330337" y="237915"/>
            <a:chExt cx="8498187" cy="1303830"/>
          </a:xfrm>
        </p:grpSpPr>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337" y="237915"/>
              <a:ext cx="4272878" cy="1303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290"/>
            <a:stretch/>
          </p:blipFill>
          <p:spPr bwMode="auto">
            <a:xfrm>
              <a:off x="4610755" y="237915"/>
              <a:ext cx="4217769" cy="1303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TextBox 7"/>
          <p:cNvSpPr txBox="1"/>
          <p:nvPr/>
        </p:nvSpPr>
        <p:spPr>
          <a:xfrm>
            <a:off x="785784" y="4719851"/>
            <a:ext cx="8229600" cy="1292662"/>
          </a:xfrm>
          <a:prstGeom prst="rect">
            <a:avLst/>
          </a:prstGeom>
          <a:noFill/>
        </p:spPr>
        <p:txBody>
          <a:bodyPr wrap="square" rtlCol="0">
            <a:spAutoFit/>
          </a:bodyPr>
          <a:lstStyle/>
          <a:p>
            <a:pPr algn="ctr"/>
            <a:r>
              <a:rPr lang="en-US" b="1" dirty="0" smtClean="0">
                <a:latin typeface="+mj-lt"/>
                <a:ea typeface="Adobe Fan Heiti Std B" pitchFamily="34" charset="-128"/>
              </a:rPr>
              <a:t>Virginia Tech Facilities Services – Site &amp; Infrastructure Development (SID)</a:t>
            </a:r>
          </a:p>
          <a:p>
            <a:endParaRPr lang="en-US" dirty="0" smtClean="0">
              <a:ea typeface="Adobe Fan Heiti Std B" pitchFamily="34" charset="-128"/>
            </a:endParaRPr>
          </a:p>
          <a:p>
            <a:pPr algn="ctr"/>
            <a:r>
              <a:rPr lang="en-US" sz="1400" dirty="0" smtClean="0">
                <a:ea typeface="Adobe Fan Heiti Std B" pitchFamily="34" charset="-128"/>
              </a:rPr>
              <a:t>Chuck Dietz – </a:t>
            </a:r>
            <a:r>
              <a:rPr lang="en-US" sz="1400" i="1" dirty="0" smtClean="0">
                <a:ea typeface="Adobe Fan Heiti Std B" pitchFamily="34" charset="-128"/>
              </a:rPr>
              <a:t>Stormwater Compliance Manager</a:t>
            </a:r>
          </a:p>
          <a:p>
            <a:pPr algn="ctr"/>
            <a:r>
              <a:rPr lang="en-US" sz="1400" dirty="0" smtClean="0">
                <a:ea typeface="Adobe Fan Heiti Std B" pitchFamily="34" charset="-128"/>
              </a:rPr>
              <a:t>Jessica Slagle– </a:t>
            </a:r>
            <a:r>
              <a:rPr lang="en-US" sz="1400" i="1" dirty="0" smtClean="0">
                <a:ea typeface="Adobe Fan Heiti Std B" pitchFamily="34" charset="-128"/>
              </a:rPr>
              <a:t>ESC/SWM Program Administrator </a:t>
            </a:r>
          </a:p>
          <a:p>
            <a:pPr algn="ctr"/>
            <a:r>
              <a:rPr lang="en-US" sz="1400" dirty="0" smtClean="0">
                <a:ea typeface="Adobe Fan Heiti Std B" pitchFamily="34" charset="-128"/>
              </a:rPr>
              <a:t>Katelyn Kast – </a:t>
            </a:r>
            <a:r>
              <a:rPr lang="en-US" sz="1400" i="1" dirty="0" smtClean="0">
                <a:ea typeface="Adobe Fan Heiti Std B" pitchFamily="34" charset="-128"/>
              </a:rPr>
              <a:t>MS4 </a:t>
            </a:r>
            <a:r>
              <a:rPr lang="en-US" sz="1400" i="1" smtClean="0">
                <a:ea typeface="Adobe Fan Heiti Std B" pitchFamily="34" charset="-128"/>
              </a:rPr>
              <a:t>Program Administrator </a:t>
            </a:r>
            <a:endParaRPr lang="en-US" sz="1400" dirty="0" smtClean="0">
              <a:ea typeface="Adobe Fan Heiti Std B" pitchFamily="34" charset="-128"/>
            </a:endParaRPr>
          </a:p>
        </p:txBody>
      </p:sp>
      <p:sp>
        <p:nvSpPr>
          <p:cNvPr id="2" name="Rectangle 1"/>
          <p:cNvSpPr/>
          <p:nvPr/>
        </p:nvSpPr>
        <p:spPr>
          <a:xfrm>
            <a:off x="1433484" y="2758623"/>
            <a:ext cx="6934200" cy="658835"/>
          </a:xfrm>
          <a:prstGeom prst="rect">
            <a:avLst/>
          </a:prstGeom>
        </p:spPr>
        <p:txBody>
          <a:bodyPr wrap="square">
            <a:spAutoFit/>
          </a:bodyPr>
          <a:lstStyle/>
          <a:p>
            <a:pPr algn="ctr">
              <a:lnSpc>
                <a:spcPct val="107000"/>
              </a:lnSpc>
              <a:spcAft>
                <a:spcPts val="800"/>
              </a:spcAft>
            </a:pPr>
            <a:r>
              <a:rPr lang="en-US" sz="3600" b="1" dirty="0">
                <a:latin typeface="Calibri" panose="020F0502020204030204" pitchFamily="34" charset="0"/>
                <a:ea typeface="Calibri" panose="020F0502020204030204" pitchFamily="34" charset="0"/>
                <a:cs typeface="Times New Roman" panose="02020603050405020304" pitchFamily="18" charset="0"/>
              </a:rPr>
              <a:t>Stormwater Awareness Training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5">
            <a:extLst>
              <a:ext uri="{28A0092B-C50C-407E-A947-70E740481C1C}">
                <a14:useLocalDpi xmlns:a14="http://schemas.microsoft.com/office/drawing/2010/main" val="0"/>
              </a:ext>
            </a:extLst>
          </a:blip>
          <a:srcRect/>
          <a:stretch>
            <a:fillRect/>
          </a:stretch>
        </p:blipFill>
        <p:spPr bwMode="auto">
          <a:xfrm>
            <a:off x="7086600" y="6200952"/>
            <a:ext cx="1695450" cy="352248"/>
          </a:xfrm>
          <a:prstGeom prst="rect">
            <a:avLst/>
          </a:prstGeom>
          <a:noFill/>
          <a:ln>
            <a:noFill/>
          </a:ln>
        </p:spPr>
      </p:pic>
    </p:spTree>
    <p:extLst>
      <p:ext uri="{BB962C8B-B14F-4D97-AF65-F5344CB8AC3E}">
        <p14:creationId xmlns:p14="http://schemas.microsoft.com/office/powerpoint/2010/main" val="33816068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660000"/>
                </a:solidFill>
                <a:cs typeface="Times New Roman" pitchFamily="18" charset="0"/>
              </a:rPr>
              <a:t>Bulk Storage Areas</a:t>
            </a:r>
            <a:endParaRPr lang="en-US" dirty="0"/>
          </a:p>
        </p:txBody>
      </p:sp>
      <p:sp>
        <p:nvSpPr>
          <p:cNvPr id="3" name="Content Placeholder 2"/>
          <p:cNvSpPr>
            <a:spLocks noGrp="1"/>
          </p:cNvSpPr>
          <p:nvPr>
            <p:ph idx="1"/>
          </p:nvPr>
        </p:nvSpPr>
        <p:spPr>
          <a:xfrm>
            <a:off x="838200" y="1524000"/>
            <a:ext cx="7772400" cy="4114800"/>
          </a:xfrm>
        </p:spPr>
        <p:txBody>
          <a:bodyPr/>
          <a:lstStyle/>
          <a:p>
            <a:pPr marL="0" indent="0">
              <a:buNone/>
            </a:pPr>
            <a:r>
              <a:rPr lang="en-US" sz="2000" b="1" dirty="0"/>
              <a:t>How do you keep storage areas protected from </a:t>
            </a:r>
            <a:r>
              <a:rPr lang="en-US" sz="2000" b="1" dirty="0" err="1"/>
              <a:t>stormwater</a:t>
            </a:r>
            <a:r>
              <a:rPr lang="en-US" sz="2000" b="1" dirty="0"/>
              <a:t> runoff</a:t>
            </a:r>
            <a:r>
              <a:rPr lang="en-US" sz="2000" b="1" dirty="0" smtClean="0"/>
              <a:t>?</a:t>
            </a:r>
            <a:endParaRPr lang="en-US" sz="2000" b="1" dirty="0"/>
          </a:p>
          <a:p>
            <a:r>
              <a:rPr lang="en-US" sz="1800" dirty="0"/>
              <a:t>Store away from inlets, waterways, and drainage courses</a:t>
            </a:r>
          </a:p>
          <a:p>
            <a:r>
              <a:rPr lang="en-US" sz="1800" dirty="0"/>
              <a:t>Store indoors or under covered areas</a:t>
            </a:r>
          </a:p>
          <a:p>
            <a:r>
              <a:rPr lang="en-US" sz="1800" dirty="0"/>
              <a:t>Use perimeter controls and stabilization measures for soil stockpiles</a:t>
            </a:r>
          </a:p>
          <a:p>
            <a:r>
              <a:rPr lang="en-US" sz="1800" dirty="0"/>
              <a:t>Place bagged material on pallets and undercover </a:t>
            </a:r>
          </a:p>
        </p:txBody>
      </p:sp>
      <p:sp>
        <p:nvSpPr>
          <p:cNvPr id="4" name="Slide Number Placeholder 3"/>
          <p:cNvSpPr>
            <a:spLocks noGrp="1"/>
          </p:cNvSpPr>
          <p:nvPr>
            <p:ph type="sldNum" sz="quarter" idx="10"/>
          </p:nvPr>
        </p:nvSpPr>
        <p:spPr/>
        <p:txBody>
          <a:bodyPr/>
          <a:lstStyle/>
          <a:p>
            <a:pPr>
              <a:defRPr/>
            </a:pPr>
            <a:fld id="{0FE7B7A4-E1D9-452A-A4CC-2C7D5795A595}" type="slidenum">
              <a:rPr lang="en-US" altLang="en-US" smtClean="0">
                <a:solidFill>
                  <a:srgbClr val="FFFFFF"/>
                </a:solidFill>
              </a:rPr>
              <a:pPr>
                <a:defRPr/>
              </a:pPr>
              <a:t>10</a:t>
            </a:fld>
            <a:endParaRPr lang="en-US" altLang="en-US" dirty="0">
              <a:solidFill>
                <a:srgbClr val="000000"/>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7086600" y="6200952"/>
            <a:ext cx="1695450" cy="352248"/>
          </a:xfrm>
          <a:prstGeom prst="rect">
            <a:avLst/>
          </a:prstGeom>
          <a:noFill/>
          <a:ln>
            <a:noFill/>
          </a:ln>
        </p:spPr>
      </p:pic>
      <p:pic>
        <p:nvPicPr>
          <p:cNvPr id="8" name="Picture 7"/>
          <p:cNvPicPr>
            <a:picLocks noChangeAspect="1"/>
          </p:cNvPicPr>
          <p:nvPr/>
        </p:nvPicPr>
        <p:blipFill rotWithShape="1">
          <a:blip r:embed="rId4"/>
          <a:srcRect l="5144" t="7042" r="4869" b="7551"/>
          <a:stretch/>
        </p:blipFill>
        <p:spPr>
          <a:xfrm>
            <a:off x="762000" y="3886200"/>
            <a:ext cx="3124200" cy="2286000"/>
          </a:xfrm>
          <a:prstGeom prst="rect">
            <a:avLst/>
          </a:prstGeom>
        </p:spPr>
      </p:pic>
      <p:sp>
        <p:nvSpPr>
          <p:cNvPr id="9" name="Rectangle 8"/>
          <p:cNvSpPr/>
          <p:nvPr/>
        </p:nvSpPr>
        <p:spPr>
          <a:xfrm>
            <a:off x="4038600" y="4446626"/>
            <a:ext cx="4572000" cy="1754326"/>
          </a:xfrm>
          <a:prstGeom prst="rect">
            <a:avLst/>
          </a:prstGeom>
        </p:spPr>
        <p:txBody>
          <a:bodyPr>
            <a:spAutoFit/>
          </a:bodyPr>
          <a:lstStyle/>
          <a:p>
            <a:r>
              <a:rPr lang="en-US" dirty="0"/>
              <a:t>Examples of bulk storage areas/stockpiles include:  salt storage, topsoil, mulch, etc.</a:t>
            </a:r>
          </a:p>
          <a:p>
            <a:endParaRPr lang="en-US" dirty="0"/>
          </a:p>
          <a:p>
            <a:r>
              <a:rPr lang="en-US" dirty="0"/>
              <a:t>Examples of perimeter controls and stabilization measures include: silt fence, inlet protection, etc.</a:t>
            </a:r>
          </a:p>
        </p:txBody>
      </p:sp>
    </p:spTree>
    <p:extLst>
      <p:ext uri="{BB962C8B-B14F-4D97-AF65-F5344CB8AC3E}">
        <p14:creationId xmlns:p14="http://schemas.microsoft.com/office/powerpoint/2010/main" val="5509217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Litter</a:t>
            </a:r>
          </a:p>
        </p:txBody>
      </p:sp>
      <p:sp>
        <p:nvSpPr>
          <p:cNvPr id="3" name="Content Placeholder 2"/>
          <p:cNvSpPr>
            <a:spLocks noGrp="1"/>
          </p:cNvSpPr>
          <p:nvPr>
            <p:ph idx="1"/>
          </p:nvPr>
        </p:nvSpPr>
        <p:spPr>
          <a:xfrm>
            <a:off x="838200" y="1371600"/>
            <a:ext cx="4572000" cy="4114800"/>
          </a:xfrm>
        </p:spPr>
        <p:txBody>
          <a:bodyPr/>
          <a:lstStyle/>
          <a:p>
            <a:pPr marL="0" indent="0">
              <a:buNone/>
            </a:pPr>
            <a:r>
              <a:rPr lang="en-US" sz="2000" b="1" dirty="0"/>
              <a:t>Easy tips to help avoid accumulating litter:</a:t>
            </a:r>
          </a:p>
          <a:p>
            <a:r>
              <a:rPr lang="en-US" sz="2000" dirty="0"/>
              <a:t>Throw away all trash in the proper receptacle</a:t>
            </a:r>
          </a:p>
          <a:p>
            <a:r>
              <a:rPr lang="en-US" sz="2000" dirty="0"/>
              <a:t>Recycle </a:t>
            </a:r>
          </a:p>
          <a:p>
            <a:r>
              <a:rPr lang="en-US" sz="2000" dirty="0"/>
              <a:t>Put cigarette butts in an ash tray or designated receptacle</a:t>
            </a:r>
          </a:p>
          <a:p>
            <a:r>
              <a:rPr lang="en-US" sz="2000" dirty="0"/>
              <a:t>Leached chemicals and toxic residue from cigarettes are harmful to wildlife and waterways</a:t>
            </a:r>
          </a:p>
          <a:p>
            <a:r>
              <a:rPr lang="en-US" sz="2000" dirty="0"/>
              <a:t>Sweep regularly </a:t>
            </a:r>
          </a:p>
          <a:p>
            <a:r>
              <a:rPr lang="en-US" sz="2000" dirty="0"/>
              <a:t>Keep dumpster lids closed and rainwater/liquids out of dumpsters</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0FE7B7A4-E1D9-452A-A4CC-2C7D5795A595}" type="slidenum">
              <a:rPr lang="en-US" altLang="en-US" smtClean="0">
                <a:solidFill>
                  <a:srgbClr val="FFFFFF"/>
                </a:solidFill>
              </a:rPr>
              <a:pPr>
                <a:defRPr/>
              </a:pPr>
              <a:t>11</a:t>
            </a:fld>
            <a:endParaRPr lang="en-US" altLang="en-US" dirty="0">
              <a:solidFill>
                <a:srgbClr val="000000"/>
              </a:solidFill>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086600" y="6200952"/>
            <a:ext cx="1695450" cy="352248"/>
          </a:xfrm>
          <a:prstGeom prst="rect">
            <a:avLst/>
          </a:prstGeom>
          <a:noFill/>
          <a:ln>
            <a:noFill/>
          </a:ln>
        </p:spPr>
      </p:pic>
      <p:pic>
        <p:nvPicPr>
          <p:cNvPr id="6" name="Picture 5"/>
          <p:cNvPicPr>
            <a:picLocks noChangeAspect="1"/>
          </p:cNvPicPr>
          <p:nvPr/>
        </p:nvPicPr>
        <p:blipFill>
          <a:blip r:embed="rId4"/>
          <a:stretch>
            <a:fillRect/>
          </a:stretch>
        </p:blipFill>
        <p:spPr>
          <a:xfrm>
            <a:off x="5410200" y="2514600"/>
            <a:ext cx="3591257" cy="2386296"/>
          </a:xfrm>
          <a:prstGeom prst="rect">
            <a:avLst/>
          </a:prstGeom>
        </p:spPr>
      </p:pic>
    </p:spTree>
    <p:extLst>
      <p:ext uri="{BB962C8B-B14F-4D97-AF65-F5344CB8AC3E}">
        <p14:creationId xmlns:p14="http://schemas.microsoft.com/office/powerpoint/2010/main" val="29515523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Waste Disposal </a:t>
            </a:r>
          </a:p>
        </p:txBody>
      </p:sp>
      <p:sp>
        <p:nvSpPr>
          <p:cNvPr id="3" name="Content Placeholder 2"/>
          <p:cNvSpPr>
            <a:spLocks noGrp="1"/>
          </p:cNvSpPr>
          <p:nvPr>
            <p:ph idx="1"/>
          </p:nvPr>
        </p:nvSpPr>
        <p:spPr>
          <a:xfrm>
            <a:off x="838200" y="1447800"/>
            <a:ext cx="4648200" cy="4648200"/>
          </a:xfrm>
        </p:spPr>
        <p:txBody>
          <a:bodyPr/>
          <a:lstStyle/>
          <a:p>
            <a:pPr marL="0" indent="0">
              <a:buNone/>
            </a:pPr>
            <a:r>
              <a:rPr lang="en-US" sz="2000" b="1" dirty="0"/>
              <a:t>For ANY waste:</a:t>
            </a:r>
          </a:p>
          <a:p>
            <a:r>
              <a:rPr lang="en-US" sz="2000" dirty="0"/>
              <a:t>Do not dump on the ground, down storm drains, or into waterways </a:t>
            </a:r>
          </a:p>
          <a:p>
            <a:r>
              <a:rPr lang="en-US" sz="2000" dirty="0"/>
              <a:t>Dispose of wastewater in a drain that leads to the sanitary sewer (Example: inlet behind Sterrett Facilities Complex [pictured right])</a:t>
            </a:r>
          </a:p>
          <a:p>
            <a:pPr marL="0" indent="0">
              <a:buNone/>
            </a:pPr>
            <a:endParaRPr lang="en-US" sz="2000" dirty="0"/>
          </a:p>
          <a:p>
            <a:pPr marL="0" indent="0">
              <a:buNone/>
            </a:pPr>
            <a:r>
              <a:rPr lang="en-US" sz="2000" b="1" dirty="0"/>
              <a:t>For NON-HAZARDOUS waste:</a:t>
            </a:r>
          </a:p>
          <a:p>
            <a:r>
              <a:rPr lang="en-US" sz="2000" dirty="0"/>
              <a:t>Dispose of in the proper receptacle</a:t>
            </a:r>
          </a:p>
          <a:p>
            <a:pPr marL="0" indent="0">
              <a:buNone/>
            </a:pPr>
            <a:endParaRPr lang="en-US" sz="2000" dirty="0"/>
          </a:p>
          <a:p>
            <a:pPr marL="0" indent="0">
              <a:buNone/>
            </a:pPr>
            <a:r>
              <a:rPr lang="en-US" sz="2000" b="1" dirty="0"/>
              <a:t>For HAZARDOUS waste: </a:t>
            </a:r>
          </a:p>
          <a:p>
            <a:r>
              <a:rPr lang="en-US" sz="2000" dirty="0"/>
              <a:t>Call EHS for proper removal</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0FE7B7A4-E1D9-452A-A4CC-2C7D5795A595}" type="slidenum">
              <a:rPr lang="en-US" altLang="en-US" smtClean="0">
                <a:solidFill>
                  <a:srgbClr val="FFFFFF"/>
                </a:solidFill>
              </a:rPr>
              <a:pPr>
                <a:defRPr/>
              </a:pPr>
              <a:t>12</a:t>
            </a:fld>
            <a:endParaRPr lang="en-US" altLang="en-US" dirty="0">
              <a:solidFill>
                <a:srgbClr val="000000"/>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8100"/>
            <a:ext cx="2138521" cy="493889"/>
          </a:xfrm>
          <a:prstGeom prst="rect">
            <a:avLst/>
          </a:prstGeom>
          <a:noFill/>
          <a:ln>
            <a:noFill/>
          </a:ln>
        </p:spPr>
      </p:pic>
      <p:pic>
        <p:nvPicPr>
          <p:cNvPr id="7" name="Picture 6"/>
          <p:cNvPicPr>
            <a:picLocks noChangeAspect="1"/>
          </p:cNvPicPr>
          <p:nvPr/>
        </p:nvPicPr>
        <p:blipFill rotWithShape="1">
          <a:blip r:embed="rId4"/>
          <a:srcRect l="4792" t="5728" r="6368" b="5142"/>
          <a:stretch/>
        </p:blipFill>
        <p:spPr>
          <a:xfrm>
            <a:off x="5410200" y="2209800"/>
            <a:ext cx="3505200" cy="3124200"/>
          </a:xfrm>
          <a:prstGeom prst="rect">
            <a:avLst/>
          </a:prstGeom>
        </p:spPr>
      </p:pic>
    </p:spTree>
    <p:extLst>
      <p:ext uri="{BB962C8B-B14F-4D97-AF65-F5344CB8AC3E}">
        <p14:creationId xmlns:p14="http://schemas.microsoft.com/office/powerpoint/2010/main" val="1381235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Landscaping</a:t>
            </a:r>
          </a:p>
        </p:txBody>
      </p:sp>
      <p:sp>
        <p:nvSpPr>
          <p:cNvPr id="3" name="Content Placeholder 2"/>
          <p:cNvSpPr>
            <a:spLocks noGrp="1"/>
          </p:cNvSpPr>
          <p:nvPr>
            <p:ph idx="1"/>
          </p:nvPr>
        </p:nvSpPr>
        <p:spPr>
          <a:xfrm>
            <a:off x="5029200" y="1447800"/>
            <a:ext cx="3429000" cy="1752600"/>
          </a:xfrm>
        </p:spPr>
        <p:txBody>
          <a:bodyPr/>
          <a:lstStyle/>
          <a:p>
            <a:pPr marL="0" indent="0">
              <a:buNone/>
            </a:pPr>
            <a:r>
              <a:rPr lang="en-US" sz="2400" dirty="0"/>
              <a:t>Do not mow before a rainfall event, and avoid mowing your grass shorter than 3 inches</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0FE7B7A4-E1D9-452A-A4CC-2C7D5795A595}" type="slidenum">
              <a:rPr lang="en-US" altLang="en-US" smtClean="0">
                <a:solidFill>
                  <a:srgbClr val="FFFFFF"/>
                </a:solidFill>
              </a:rPr>
              <a:pPr>
                <a:defRPr/>
              </a:pPr>
              <a:t>13</a:t>
            </a:fld>
            <a:endParaRPr lang="en-US" altLang="en-US" dirty="0">
              <a:solidFill>
                <a:srgbClr val="000000"/>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7086600" y="6200952"/>
            <a:ext cx="1695450" cy="352248"/>
          </a:xfrm>
          <a:prstGeom prst="rect">
            <a:avLst/>
          </a:prstGeom>
          <a:noFill/>
          <a:ln>
            <a:noFill/>
          </a:ln>
        </p:spPr>
      </p:pic>
      <p:sp>
        <p:nvSpPr>
          <p:cNvPr id="5" name="TextBox 4"/>
          <p:cNvSpPr txBox="1"/>
          <p:nvPr/>
        </p:nvSpPr>
        <p:spPr>
          <a:xfrm>
            <a:off x="1027284" y="4572000"/>
            <a:ext cx="3276600" cy="1477328"/>
          </a:xfrm>
          <a:prstGeom prst="rect">
            <a:avLst/>
          </a:prstGeom>
          <a:noFill/>
        </p:spPr>
        <p:txBody>
          <a:bodyPr wrap="square" rtlCol="0">
            <a:spAutoFit/>
          </a:bodyPr>
          <a:lstStyle/>
          <a:p>
            <a:r>
              <a:rPr lang="en-US" sz="2400" dirty="0">
                <a:cs typeface="Times New Roman" pitchFamily="18" charset="0"/>
              </a:rPr>
              <a:t>Avoid blowing or piling grass/yard waste near inlets or water bodies</a:t>
            </a:r>
          </a:p>
          <a:p>
            <a:endParaRPr lang="en-US" dirty="0"/>
          </a:p>
        </p:txBody>
      </p:sp>
      <p:pic>
        <p:nvPicPr>
          <p:cNvPr id="7" name="Picture 2" descr="Image result for horticulture garden virginia te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1084" y="1561599"/>
            <a:ext cx="3352800" cy="26235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srcRect l="9" t="1561" r="2316" b="62"/>
          <a:stretch/>
        </p:blipFill>
        <p:spPr>
          <a:xfrm>
            <a:off x="4694910" y="3224463"/>
            <a:ext cx="4097580" cy="2561205"/>
          </a:xfrm>
          <a:prstGeom prst="rect">
            <a:avLst/>
          </a:prstGeom>
        </p:spPr>
      </p:pic>
    </p:spTree>
    <p:extLst>
      <p:ext uri="{BB962C8B-B14F-4D97-AF65-F5344CB8AC3E}">
        <p14:creationId xmlns:p14="http://schemas.microsoft.com/office/powerpoint/2010/main" val="27323266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981" y="228600"/>
            <a:ext cx="7772400" cy="1143000"/>
          </a:xfrm>
        </p:spPr>
        <p:txBody>
          <a:bodyPr/>
          <a:lstStyle/>
          <a:p>
            <a:r>
              <a:rPr lang="en-US" dirty="0">
                <a:solidFill>
                  <a:srgbClr val="660000"/>
                </a:solidFill>
                <a:latin typeface="+mn-lt"/>
                <a:cs typeface="Times New Roman" pitchFamily="18" charset="0"/>
              </a:rPr>
              <a:t>Fertilizers and Pesticides</a:t>
            </a:r>
            <a:endParaRPr lang="en-US" dirty="0">
              <a:latin typeface="+mn-lt"/>
            </a:endParaRPr>
          </a:p>
        </p:txBody>
      </p:sp>
      <p:sp>
        <p:nvSpPr>
          <p:cNvPr id="3" name="Content Placeholder 2"/>
          <p:cNvSpPr>
            <a:spLocks noGrp="1"/>
          </p:cNvSpPr>
          <p:nvPr>
            <p:ph idx="1"/>
          </p:nvPr>
        </p:nvSpPr>
        <p:spPr>
          <a:xfrm>
            <a:off x="685800" y="1480194"/>
            <a:ext cx="8458199" cy="729606"/>
          </a:xfrm>
        </p:spPr>
        <p:txBody>
          <a:bodyPr/>
          <a:lstStyle/>
          <a:p>
            <a:pPr marL="457200" lvl="1" indent="0">
              <a:buNone/>
            </a:pPr>
            <a:r>
              <a:rPr lang="en-US" sz="2000" i="1" dirty="0"/>
              <a:t>Fertilizers</a:t>
            </a:r>
            <a:r>
              <a:rPr lang="en-US" sz="2000" dirty="0"/>
              <a:t> must be applied in accordance with manufacturer’s recommendations</a:t>
            </a:r>
          </a:p>
          <a:p>
            <a:pPr marL="457200" lvl="1" indent="0">
              <a:buNone/>
            </a:pPr>
            <a:endParaRPr lang="en-US" sz="2000" dirty="0"/>
          </a:p>
        </p:txBody>
      </p:sp>
      <p:sp>
        <p:nvSpPr>
          <p:cNvPr id="4" name="Slide Number Placeholder 3"/>
          <p:cNvSpPr>
            <a:spLocks noGrp="1"/>
          </p:cNvSpPr>
          <p:nvPr>
            <p:ph type="sldNum" sz="quarter" idx="10"/>
          </p:nvPr>
        </p:nvSpPr>
        <p:spPr/>
        <p:txBody>
          <a:bodyPr/>
          <a:lstStyle/>
          <a:p>
            <a:pPr>
              <a:defRPr/>
            </a:pPr>
            <a:fld id="{0FE7B7A4-E1D9-452A-A4CC-2C7D5795A595}" type="slidenum">
              <a:rPr lang="en-US" altLang="en-US" smtClean="0">
                <a:solidFill>
                  <a:srgbClr val="FFFFFF"/>
                </a:solidFill>
              </a:rPr>
              <a:pPr>
                <a:defRPr/>
              </a:pPr>
              <a:t>14</a:t>
            </a:fld>
            <a:endParaRPr lang="en-US" altLang="en-US" dirty="0">
              <a:solidFill>
                <a:srgbClr val="000000"/>
              </a:solidFill>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086600" y="6200952"/>
            <a:ext cx="1695450" cy="352248"/>
          </a:xfrm>
          <a:prstGeom prst="rect">
            <a:avLst/>
          </a:prstGeom>
          <a:noFill/>
          <a:ln>
            <a:noFill/>
          </a:ln>
        </p:spPr>
      </p:pic>
      <p:pic>
        <p:nvPicPr>
          <p:cNvPr id="7" name="Picture 6"/>
          <p:cNvPicPr>
            <a:picLocks noChangeAspect="1"/>
          </p:cNvPicPr>
          <p:nvPr/>
        </p:nvPicPr>
        <p:blipFill>
          <a:blip r:embed="rId4"/>
          <a:stretch>
            <a:fillRect/>
          </a:stretch>
        </p:blipFill>
        <p:spPr>
          <a:xfrm>
            <a:off x="2814181" y="2397631"/>
            <a:ext cx="3810000" cy="2628900"/>
          </a:xfrm>
          <a:prstGeom prst="rect">
            <a:avLst/>
          </a:prstGeom>
        </p:spPr>
      </p:pic>
      <p:sp>
        <p:nvSpPr>
          <p:cNvPr id="8" name="TextBox 7"/>
          <p:cNvSpPr txBox="1"/>
          <p:nvPr/>
        </p:nvSpPr>
        <p:spPr>
          <a:xfrm>
            <a:off x="1290181" y="5214363"/>
            <a:ext cx="6858000" cy="707886"/>
          </a:xfrm>
          <a:prstGeom prst="rect">
            <a:avLst/>
          </a:prstGeom>
          <a:noFill/>
        </p:spPr>
        <p:txBody>
          <a:bodyPr wrap="square" rtlCol="0">
            <a:spAutoFit/>
          </a:bodyPr>
          <a:lstStyle/>
          <a:p>
            <a:r>
              <a:rPr lang="en-US" sz="2000" i="1" dirty="0"/>
              <a:t>Pesticides</a:t>
            </a:r>
            <a:r>
              <a:rPr lang="en-US" sz="2000" dirty="0"/>
              <a:t> must be applied by a certified pesticide applicator</a:t>
            </a:r>
          </a:p>
        </p:txBody>
      </p:sp>
    </p:spTree>
    <p:extLst>
      <p:ext uri="{BB962C8B-B14F-4D97-AF65-F5344CB8AC3E}">
        <p14:creationId xmlns:p14="http://schemas.microsoft.com/office/powerpoint/2010/main" val="10020534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967"/>
            <a:ext cx="7772400" cy="1143000"/>
          </a:xfrm>
        </p:spPr>
        <p:txBody>
          <a:bodyPr/>
          <a:lstStyle/>
          <a:p>
            <a:r>
              <a:rPr lang="en-US" dirty="0"/>
              <a:t>Paint </a:t>
            </a:r>
          </a:p>
        </p:txBody>
      </p:sp>
      <p:sp>
        <p:nvSpPr>
          <p:cNvPr id="3" name="Content Placeholder 2"/>
          <p:cNvSpPr>
            <a:spLocks noGrp="1"/>
          </p:cNvSpPr>
          <p:nvPr>
            <p:ph idx="1"/>
          </p:nvPr>
        </p:nvSpPr>
        <p:spPr>
          <a:xfrm>
            <a:off x="228600" y="1230400"/>
            <a:ext cx="5713590" cy="4977255"/>
          </a:xfrm>
        </p:spPr>
        <p:txBody>
          <a:bodyPr/>
          <a:lstStyle/>
          <a:p>
            <a:pPr marL="457200" lvl="1" indent="0">
              <a:buNone/>
            </a:pPr>
            <a:r>
              <a:rPr lang="en-US" b="1" dirty="0" smtClean="0"/>
              <a:t>How </a:t>
            </a:r>
            <a:r>
              <a:rPr lang="en-US" b="1" dirty="0"/>
              <a:t>to properly use paint: </a:t>
            </a:r>
          </a:p>
          <a:p>
            <a:pPr lvl="1">
              <a:buClr>
                <a:srgbClr val="660033"/>
              </a:buClr>
            </a:pPr>
            <a:endParaRPr lang="en-US" dirty="0" smtClean="0"/>
          </a:p>
          <a:p>
            <a:pPr lvl="1">
              <a:buClr>
                <a:srgbClr val="660033"/>
              </a:buClr>
            </a:pPr>
            <a:r>
              <a:rPr lang="en-US" u="sng" dirty="0" smtClean="0"/>
              <a:t>Always</a:t>
            </a:r>
            <a:r>
              <a:rPr lang="en-US" dirty="0" smtClean="0"/>
              <a:t> </a:t>
            </a:r>
            <a:r>
              <a:rPr lang="en-US" dirty="0"/>
              <a:t>use a drop cloth </a:t>
            </a:r>
          </a:p>
          <a:p>
            <a:pPr lvl="1">
              <a:buClr>
                <a:srgbClr val="660033"/>
              </a:buClr>
            </a:pPr>
            <a:r>
              <a:rPr lang="en-US" dirty="0"/>
              <a:t>Clean brushes and tools in a sanitary sink </a:t>
            </a:r>
          </a:p>
          <a:p>
            <a:pPr lvl="1">
              <a:buClr>
                <a:srgbClr val="660033"/>
              </a:buClr>
            </a:pPr>
            <a:r>
              <a:rPr lang="en-US" dirty="0"/>
              <a:t>When using non-water based paints that must be cleaned with solvent, dispose of the solvent in the proper manner</a:t>
            </a:r>
          </a:p>
          <a:p>
            <a:pPr marL="457200" lvl="1" indent="0">
              <a:buNone/>
            </a:pPr>
            <a:endParaRPr lang="en-US" dirty="0" smtClean="0"/>
          </a:p>
          <a:p>
            <a:pPr lvl="1"/>
            <a:endParaRPr lang="en-US" dirty="0"/>
          </a:p>
        </p:txBody>
      </p:sp>
      <p:sp>
        <p:nvSpPr>
          <p:cNvPr id="4" name="Slide Number Placeholder 3"/>
          <p:cNvSpPr>
            <a:spLocks noGrp="1"/>
          </p:cNvSpPr>
          <p:nvPr>
            <p:ph type="sldNum" sz="quarter" idx="10"/>
          </p:nvPr>
        </p:nvSpPr>
        <p:spPr/>
        <p:txBody>
          <a:bodyPr/>
          <a:lstStyle/>
          <a:p>
            <a:pPr>
              <a:defRPr/>
            </a:pPr>
            <a:fld id="{0FE7B7A4-E1D9-452A-A4CC-2C7D5795A595}" type="slidenum">
              <a:rPr lang="en-US" altLang="en-US" smtClean="0">
                <a:solidFill>
                  <a:srgbClr val="FFFFFF"/>
                </a:solidFill>
              </a:rPr>
              <a:pPr>
                <a:defRPr/>
              </a:pPr>
              <a:t>15</a:t>
            </a:fld>
            <a:endParaRPr lang="en-US" altLang="en-US" dirty="0">
              <a:solidFill>
                <a:srgbClr val="000000"/>
              </a:solidFill>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7086600" y="6200952"/>
            <a:ext cx="1695450" cy="352248"/>
          </a:xfrm>
          <a:prstGeom prst="rect">
            <a:avLst/>
          </a:prstGeom>
          <a:noFill/>
          <a:ln>
            <a:noFill/>
          </a:ln>
        </p:spPr>
      </p:pic>
      <p:pic>
        <p:nvPicPr>
          <p:cNvPr id="9" name="Content Placeholder 6"/>
          <p:cNvPicPr>
            <a:picLocks noChangeAspect="1"/>
          </p:cNvPicPr>
          <p:nvPr/>
        </p:nvPicPr>
        <p:blipFill>
          <a:blip r:embed="rId4"/>
          <a:stretch>
            <a:fillRect/>
          </a:stretch>
        </p:blipFill>
        <p:spPr bwMode="auto">
          <a:xfrm>
            <a:off x="5562600" y="1828800"/>
            <a:ext cx="3504528" cy="2766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4200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Illicit Discharges </a:t>
            </a:r>
          </a:p>
        </p:txBody>
      </p:sp>
      <p:sp>
        <p:nvSpPr>
          <p:cNvPr id="4" name="Slide Number Placeholder 3"/>
          <p:cNvSpPr>
            <a:spLocks noGrp="1"/>
          </p:cNvSpPr>
          <p:nvPr>
            <p:ph type="sldNum" sz="quarter" idx="10"/>
          </p:nvPr>
        </p:nvSpPr>
        <p:spPr/>
        <p:txBody>
          <a:bodyPr/>
          <a:lstStyle/>
          <a:p>
            <a:pPr>
              <a:defRPr/>
            </a:pPr>
            <a:fld id="{0FE7B7A4-E1D9-452A-A4CC-2C7D5795A595}" type="slidenum">
              <a:rPr lang="en-US" altLang="en-US" smtClean="0">
                <a:solidFill>
                  <a:srgbClr val="FFFFFF"/>
                </a:solidFill>
              </a:rPr>
              <a:pPr>
                <a:defRPr/>
              </a:pPr>
              <a:t>16</a:t>
            </a:fld>
            <a:endParaRPr lang="en-US" altLang="en-US" dirty="0">
              <a:solidFill>
                <a:srgbClr val="000000"/>
              </a:solidFill>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7086600" y="6200952"/>
            <a:ext cx="1695450" cy="352248"/>
          </a:xfrm>
          <a:prstGeom prst="rect">
            <a:avLst/>
          </a:prstGeom>
          <a:noFill/>
          <a:ln>
            <a:noFill/>
          </a:ln>
        </p:spPr>
      </p:pic>
      <p:sp>
        <p:nvSpPr>
          <p:cNvPr id="3" name="Content Placeholder 2"/>
          <p:cNvSpPr>
            <a:spLocks noGrp="1"/>
          </p:cNvSpPr>
          <p:nvPr>
            <p:ph idx="1"/>
          </p:nvPr>
        </p:nvSpPr>
        <p:spPr>
          <a:xfrm>
            <a:off x="2247900" y="1774118"/>
            <a:ext cx="4953000" cy="2209800"/>
          </a:xfrm>
        </p:spPr>
        <p:txBody>
          <a:bodyPr/>
          <a:lstStyle/>
          <a:p>
            <a:pPr marL="0" indent="0">
              <a:buNone/>
            </a:pPr>
            <a:r>
              <a:rPr lang="en-US" sz="2400" b="1" dirty="0"/>
              <a:t>What is an illicit discharge? </a:t>
            </a:r>
            <a:r>
              <a:rPr lang="en-US" sz="2400" dirty="0"/>
              <a:t>Any discharge to an MS4 that is not composed entirely of </a:t>
            </a:r>
            <a:r>
              <a:rPr lang="en-US" sz="2400" dirty="0" err="1"/>
              <a:t>stormwater</a:t>
            </a:r>
            <a:endParaRPr lang="en-US" sz="2400" dirty="0"/>
          </a:p>
          <a:p>
            <a:pPr marL="0" indent="0">
              <a:buNone/>
            </a:pPr>
            <a:endParaRPr lang="en-US" dirty="0"/>
          </a:p>
        </p:txBody>
      </p:sp>
      <p:sp>
        <p:nvSpPr>
          <p:cNvPr id="10" name="TextBox 9"/>
          <p:cNvSpPr txBox="1"/>
          <p:nvPr/>
        </p:nvSpPr>
        <p:spPr>
          <a:xfrm>
            <a:off x="5648325" y="3704066"/>
            <a:ext cx="2286000" cy="1754326"/>
          </a:xfrm>
          <a:prstGeom prst="rect">
            <a:avLst/>
          </a:prstGeom>
          <a:noFill/>
        </p:spPr>
        <p:txBody>
          <a:bodyPr wrap="square" rtlCol="0">
            <a:spAutoFit/>
          </a:bodyPr>
          <a:lstStyle/>
          <a:p>
            <a:r>
              <a:rPr lang="en-US" b="1" dirty="0"/>
              <a:t>Indicators: </a:t>
            </a:r>
          </a:p>
          <a:p>
            <a:pPr marL="285750" indent="-285750">
              <a:buClr>
                <a:srgbClr val="660033"/>
              </a:buClr>
              <a:buFont typeface="Arial" panose="020B0604020202020204" pitchFamily="34" charset="0"/>
              <a:buChar char="•"/>
            </a:pPr>
            <a:r>
              <a:rPr lang="en-US" dirty="0"/>
              <a:t>suds </a:t>
            </a:r>
          </a:p>
          <a:p>
            <a:pPr marL="285750" indent="-285750">
              <a:buClr>
                <a:srgbClr val="660033"/>
              </a:buClr>
              <a:buFont typeface="Arial" panose="020B0604020202020204" pitchFamily="34" charset="0"/>
              <a:buChar char="•"/>
            </a:pPr>
            <a:r>
              <a:rPr lang="en-US" dirty="0"/>
              <a:t>oil sheen </a:t>
            </a:r>
          </a:p>
          <a:p>
            <a:pPr marL="285750" indent="-285750">
              <a:buClr>
                <a:srgbClr val="660033"/>
              </a:buClr>
              <a:buFont typeface="Arial" panose="020B0604020202020204" pitchFamily="34" charset="0"/>
              <a:buChar char="•"/>
            </a:pPr>
            <a:r>
              <a:rPr lang="en-US" dirty="0"/>
              <a:t>sewage </a:t>
            </a:r>
          </a:p>
          <a:p>
            <a:pPr marL="285750" indent="-285750">
              <a:buClr>
                <a:srgbClr val="660033"/>
              </a:buClr>
              <a:buFont typeface="Arial" panose="020B0604020202020204" pitchFamily="34" charset="0"/>
              <a:buChar char="•"/>
            </a:pPr>
            <a:r>
              <a:rPr lang="en-US" dirty="0"/>
              <a:t>discoloration</a:t>
            </a:r>
          </a:p>
          <a:p>
            <a:pPr marL="285750" indent="-285750">
              <a:buClr>
                <a:srgbClr val="660033"/>
              </a:buClr>
              <a:buFont typeface="Arial" panose="020B0604020202020204" pitchFamily="34" charset="0"/>
              <a:buChar char="•"/>
            </a:pPr>
            <a:r>
              <a:rPr lang="en-US" dirty="0"/>
              <a:t>strange odors </a:t>
            </a:r>
          </a:p>
        </p:txBody>
      </p:sp>
      <p:pic>
        <p:nvPicPr>
          <p:cNvPr id="11" name="Picture 10"/>
          <p:cNvPicPr>
            <a:picLocks noChangeAspect="1"/>
          </p:cNvPicPr>
          <p:nvPr/>
        </p:nvPicPr>
        <p:blipFill>
          <a:blip r:embed="rId4"/>
          <a:stretch>
            <a:fillRect/>
          </a:stretch>
        </p:blipFill>
        <p:spPr>
          <a:xfrm>
            <a:off x="1023938" y="3191221"/>
            <a:ext cx="4468689" cy="2780017"/>
          </a:xfrm>
          <a:prstGeom prst="rect">
            <a:avLst/>
          </a:prstGeom>
        </p:spPr>
      </p:pic>
    </p:spTree>
    <p:extLst>
      <p:ext uri="{BB962C8B-B14F-4D97-AF65-F5344CB8AC3E}">
        <p14:creationId xmlns:p14="http://schemas.microsoft.com/office/powerpoint/2010/main" val="918330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772400" cy="1143000"/>
          </a:xfrm>
        </p:spPr>
        <p:txBody>
          <a:bodyPr/>
          <a:lstStyle/>
          <a:p>
            <a:r>
              <a:rPr lang="en-US" dirty="0"/>
              <a:t>Reporting Illicit Discharges </a:t>
            </a:r>
          </a:p>
        </p:txBody>
      </p:sp>
      <p:sp>
        <p:nvSpPr>
          <p:cNvPr id="4" name="Slide Number Placeholder 3"/>
          <p:cNvSpPr>
            <a:spLocks noGrp="1"/>
          </p:cNvSpPr>
          <p:nvPr>
            <p:ph type="sldNum" sz="quarter" idx="10"/>
          </p:nvPr>
        </p:nvSpPr>
        <p:spPr/>
        <p:txBody>
          <a:bodyPr/>
          <a:lstStyle/>
          <a:p>
            <a:pPr>
              <a:defRPr/>
            </a:pPr>
            <a:fld id="{0FE7B7A4-E1D9-452A-A4CC-2C7D5795A595}" type="slidenum">
              <a:rPr lang="en-US" altLang="en-US" smtClean="0">
                <a:solidFill>
                  <a:srgbClr val="FFFFFF"/>
                </a:solidFill>
              </a:rPr>
              <a:pPr>
                <a:defRPr/>
              </a:pPr>
              <a:t>17</a:t>
            </a:fld>
            <a:endParaRPr lang="en-US" altLang="en-US" dirty="0">
              <a:solidFill>
                <a:srgbClr val="000000"/>
              </a:solidFill>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7086600" y="6200952"/>
            <a:ext cx="1695450" cy="352248"/>
          </a:xfrm>
          <a:prstGeom prst="rect">
            <a:avLst/>
          </a:prstGeom>
          <a:noFill/>
          <a:ln>
            <a:noFill/>
          </a:ln>
        </p:spPr>
      </p:pic>
      <p:sp>
        <p:nvSpPr>
          <p:cNvPr id="5" name="Content Placeholder 4"/>
          <p:cNvSpPr>
            <a:spLocks noGrp="1"/>
          </p:cNvSpPr>
          <p:nvPr>
            <p:ph idx="1"/>
          </p:nvPr>
        </p:nvSpPr>
        <p:spPr>
          <a:xfrm>
            <a:off x="838200" y="1676400"/>
            <a:ext cx="3200400" cy="533400"/>
          </a:xfrm>
        </p:spPr>
        <p:txBody>
          <a:bodyPr/>
          <a:lstStyle/>
          <a:p>
            <a:pPr marL="0" indent="0">
              <a:buNone/>
            </a:pPr>
            <a:r>
              <a:rPr lang="en-US" sz="2400" dirty="0"/>
              <a:t>Report </a:t>
            </a:r>
            <a:r>
              <a:rPr lang="en-US" sz="2400" b="1" dirty="0"/>
              <a:t>all</a:t>
            </a:r>
            <a:r>
              <a:rPr lang="en-US" sz="2400" dirty="0"/>
              <a:t> spills to Environmental Health and Safety (EHS)</a:t>
            </a:r>
          </a:p>
          <a:p>
            <a:pPr marL="0" indent="0">
              <a:buNone/>
            </a:pPr>
            <a:endParaRPr lang="en-US" dirty="0"/>
          </a:p>
        </p:txBody>
      </p:sp>
      <p:sp>
        <p:nvSpPr>
          <p:cNvPr id="7" name="TextBox 6"/>
          <p:cNvSpPr txBox="1"/>
          <p:nvPr/>
        </p:nvSpPr>
        <p:spPr>
          <a:xfrm>
            <a:off x="762000" y="3279448"/>
            <a:ext cx="4419600" cy="1938992"/>
          </a:xfrm>
          <a:prstGeom prst="rect">
            <a:avLst/>
          </a:prstGeom>
          <a:noFill/>
        </p:spPr>
        <p:txBody>
          <a:bodyPr wrap="square" rtlCol="0">
            <a:spAutoFit/>
          </a:bodyPr>
          <a:lstStyle/>
          <a:p>
            <a:r>
              <a:rPr lang="en-US" sz="2400" dirty="0"/>
              <a:t>To report dumping, illicit discharges, or other </a:t>
            </a:r>
            <a:r>
              <a:rPr lang="en-US" sz="2400" dirty="0" err="1"/>
              <a:t>stormwater</a:t>
            </a:r>
            <a:r>
              <a:rPr lang="en-US" sz="2400" dirty="0"/>
              <a:t> violations call EHS at (540) 231-3600 or visit www.ehss.vt.edu/report_issue </a:t>
            </a:r>
          </a:p>
        </p:txBody>
      </p:sp>
      <p:pic>
        <p:nvPicPr>
          <p:cNvPr id="13" name="Picture 12"/>
          <p:cNvPicPr>
            <a:picLocks noChangeAspect="1"/>
          </p:cNvPicPr>
          <p:nvPr/>
        </p:nvPicPr>
        <p:blipFill>
          <a:blip r:embed="rId3"/>
          <a:stretch>
            <a:fillRect/>
          </a:stretch>
        </p:blipFill>
        <p:spPr>
          <a:xfrm>
            <a:off x="5410200" y="2438400"/>
            <a:ext cx="3648456" cy="2667000"/>
          </a:xfrm>
          <a:prstGeom prst="rect">
            <a:avLst/>
          </a:prstGeom>
        </p:spPr>
      </p:pic>
    </p:spTree>
    <p:extLst>
      <p:ext uri="{BB962C8B-B14F-4D97-AF65-F5344CB8AC3E}">
        <p14:creationId xmlns:p14="http://schemas.microsoft.com/office/powerpoint/2010/main" val="31324851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1600200"/>
          </a:xfrm>
        </p:spPr>
        <p:txBody>
          <a:bodyPr/>
          <a:lstStyle/>
          <a:p>
            <a:r>
              <a:rPr lang="en-US" sz="4800" dirty="0"/>
              <a:t>Contact Information:</a:t>
            </a:r>
          </a:p>
        </p:txBody>
      </p:sp>
      <p:sp>
        <p:nvSpPr>
          <p:cNvPr id="3" name="Content Placeholder 2"/>
          <p:cNvSpPr>
            <a:spLocks noGrp="1"/>
          </p:cNvSpPr>
          <p:nvPr>
            <p:ph idx="1"/>
          </p:nvPr>
        </p:nvSpPr>
        <p:spPr>
          <a:xfrm>
            <a:off x="762000" y="1905000"/>
            <a:ext cx="7848600" cy="1219200"/>
          </a:xfrm>
        </p:spPr>
        <p:txBody>
          <a:bodyPr/>
          <a:lstStyle/>
          <a:p>
            <a:pPr marL="0" indent="0" algn="ctr">
              <a:buNone/>
            </a:pPr>
            <a:r>
              <a:rPr lang="en-US" sz="3200" kern="1200" spc="-50" dirty="0">
                <a:solidFill>
                  <a:srgbClr val="660000"/>
                </a:solidFill>
                <a:ea typeface="+mj-ea"/>
                <a:cs typeface="Times New Roman" pitchFamily="18" charset="0"/>
              </a:rPr>
              <a:t>Virginia Tech Facilities Services</a:t>
            </a:r>
            <a:br>
              <a:rPr lang="en-US" sz="3200" kern="1200" spc="-50" dirty="0">
                <a:solidFill>
                  <a:srgbClr val="660000"/>
                </a:solidFill>
                <a:ea typeface="+mj-ea"/>
                <a:cs typeface="Times New Roman" pitchFamily="18" charset="0"/>
              </a:rPr>
            </a:br>
            <a:r>
              <a:rPr lang="en-US" sz="3200" kern="1200" spc="-50" dirty="0">
                <a:solidFill>
                  <a:srgbClr val="660000"/>
                </a:solidFill>
                <a:ea typeface="+mj-ea"/>
                <a:cs typeface="Times New Roman" pitchFamily="18" charset="0"/>
              </a:rPr>
              <a:t>Site &amp; Infrastructure Development</a:t>
            </a:r>
            <a:endParaRPr lang="en-US" sz="3200" dirty="0"/>
          </a:p>
        </p:txBody>
      </p:sp>
      <p:sp>
        <p:nvSpPr>
          <p:cNvPr id="4" name="Slide Number Placeholder 3"/>
          <p:cNvSpPr>
            <a:spLocks noGrp="1"/>
          </p:cNvSpPr>
          <p:nvPr>
            <p:ph type="sldNum" sz="quarter" idx="10"/>
          </p:nvPr>
        </p:nvSpPr>
        <p:spPr/>
        <p:txBody>
          <a:bodyPr/>
          <a:lstStyle/>
          <a:p>
            <a:pPr>
              <a:defRPr/>
            </a:pPr>
            <a:fld id="{0FE7B7A4-E1D9-452A-A4CC-2C7D5795A595}" type="slidenum">
              <a:rPr lang="en-US" altLang="en-US" smtClean="0">
                <a:solidFill>
                  <a:srgbClr val="FFFFFF"/>
                </a:solidFill>
              </a:rPr>
              <a:pPr>
                <a:defRPr/>
              </a:pPr>
              <a:t>18</a:t>
            </a:fld>
            <a:endParaRPr lang="en-US" altLang="en-US" dirty="0">
              <a:solidFill>
                <a:srgbClr val="000000"/>
              </a:solidFill>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7086600" y="6200952"/>
            <a:ext cx="1695450" cy="352248"/>
          </a:xfrm>
          <a:prstGeom prst="rect">
            <a:avLst/>
          </a:prstGeom>
          <a:noFill/>
          <a:ln>
            <a:noFill/>
          </a:ln>
        </p:spPr>
      </p:pic>
      <p:sp>
        <p:nvSpPr>
          <p:cNvPr id="7" name="TextBox 6"/>
          <p:cNvSpPr txBox="1"/>
          <p:nvPr/>
        </p:nvSpPr>
        <p:spPr>
          <a:xfrm>
            <a:off x="1447800" y="3657600"/>
            <a:ext cx="6477000" cy="1754326"/>
          </a:xfrm>
          <a:prstGeom prst="rect">
            <a:avLst/>
          </a:prstGeom>
          <a:noFill/>
        </p:spPr>
        <p:txBody>
          <a:bodyPr wrap="square" rtlCol="0">
            <a:spAutoFit/>
          </a:bodyPr>
          <a:lstStyle/>
          <a:p>
            <a:pPr algn="ctr"/>
            <a:r>
              <a:rPr lang="en-US" dirty="0"/>
              <a:t>69 Sterrett Facilities Complex (0129)</a:t>
            </a:r>
          </a:p>
          <a:p>
            <a:pPr algn="ctr"/>
            <a:r>
              <a:rPr lang="en-US" dirty="0"/>
              <a:t>Blacksburg, VA 24061</a:t>
            </a:r>
          </a:p>
          <a:p>
            <a:pPr algn="ctr"/>
            <a:endParaRPr lang="en-US" dirty="0"/>
          </a:p>
          <a:p>
            <a:pPr algn="ctr"/>
            <a:r>
              <a:rPr lang="en-US" dirty="0"/>
              <a:t>Phone: 540-231-6882</a:t>
            </a:r>
          </a:p>
          <a:p>
            <a:pPr algn="ctr"/>
            <a:r>
              <a:rPr lang="en-US" dirty="0"/>
              <a:t>Website: www.sid.vt.edu</a:t>
            </a:r>
          </a:p>
          <a:p>
            <a:pPr algn="ctr"/>
            <a:r>
              <a:rPr lang="en-US" dirty="0"/>
              <a:t>Email: stormwater@vt.edu</a:t>
            </a:r>
          </a:p>
        </p:txBody>
      </p:sp>
    </p:spTree>
    <p:extLst>
      <p:ext uri="{BB962C8B-B14F-4D97-AF65-F5344CB8AC3E}">
        <p14:creationId xmlns:p14="http://schemas.microsoft.com/office/powerpoint/2010/main" val="8147538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Stormwater Runoff</a:t>
            </a:r>
          </a:p>
        </p:txBody>
      </p:sp>
      <p:sp>
        <p:nvSpPr>
          <p:cNvPr id="3" name="Content Placeholder 2"/>
          <p:cNvSpPr>
            <a:spLocks noGrp="1"/>
          </p:cNvSpPr>
          <p:nvPr>
            <p:ph idx="1"/>
          </p:nvPr>
        </p:nvSpPr>
        <p:spPr>
          <a:xfrm>
            <a:off x="838200" y="1447800"/>
            <a:ext cx="4953000" cy="4114800"/>
          </a:xfrm>
        </p:spPr>
        <p:txBody>
          <a:bodyPr/>
          <a:lstStyle/>
          <a:p>
            <a:pPr marL="0" indent="0">
              <a:buNone/>
            </a:pPr>
            <a:r>
              <a:rPr lang="en-US" sz="2000" b="1" dirty="0"/>
              <a:t>Where does </a:t>
            </a:r>
            <a:r>
              <a:rPr lang="en-US" sz="2000" b="1" dirty="0" smtClean="0"/>
              <a:t>runoff </a:t>
            </a:r>
            <a:r>
              <a:rPr lang="en-US" sz="2000" b="1" dirty="0"/>
              <a:t>come from? </a:t>
            </a:r>
            <a:r>
              <a:rPr lang="en-US" sz="2000" dirty="0"/>
              <a:t>rainfall and snowmelt events </a:t>
            </a:r>
          </a:p>
          <a:p>
            <a:pPr marL="0" indent="0">
              <a:buNone/>
            </a:pPr>
            <a:endParaRPr lang="en-US" sz="2000" b="1" dirty="0" smtClean="0"/>
          </a:p>
          <a:p>
            <a:pPr marL="0" indent="0">
              <a:buNone/>
            </a:pPr>
            <a:r>
              <a:rPr lang="en-US" sz="2000" b="1" dirty="0" smtClean="0"/>
              <a:t>Where </a:t>
            </a:r>
            <a:r>
              <a:rPr lang="en-US" sz="2000" b="1" dirty="0"/>
              <a:t>does </a:t>
            </a:r>
            <a:r>
              <a:rPr lang="en-US" sz="2000" b="1" dirty="0" smtClean="0"/>
              <a:t>runoff go</a:t>
            </a:r>
            <a:r>
              <a:rPr lang="en-US" sz="2000" b="1" dirty="0"/>
              <a:t>? </a:t>
            </a:r>
            <a:r>
              <a:rPr lang="en-US" sz="2000" dirty="0"/>
              <a:t>absorbed by natural ground cover and filtered by soil and plants</a:t>
            </a:r>
          </a:p>
          <a:p>
            <a:pPr marL="0" indent="0">
              <a:buNone/>
            </a:pPr>
            <a:endParaRPr lang="en-US" sz="2000" b="1" dirty="0" smtClean="0"/>
          </a:p>
          <a:p>
            <a:pPr marL="0" indent="0">
              <a:buNone/>
            </a:pPr>
            <a:r>
              <a:rPr lang="en-US" sz="2000" b="1" dirty="0" smtClean="0"/>
              <a:t>However…</a:t>
            </a:r>
            <a:r>
              <a:rPr lang="en-US" sz="2000" dirty="0" smtClean="0"/>
              <a:t>urbanized </a:t>
            </a:r>
            <a:r>
              <a:rPr lang="en-US" sz="2000" dirty="0"/>
              <a:t>areas with impervious surfaces (like streets and buildings) prevent this natural absorption and filtration</a:t>
            </a:r>
          </a:p>
          <a:p>
            <a:r>
              <a:rPr lang="en-US" sz="1800" dirty="0"/>
              <a:t>As rainwater flows over impervious surfaces, the runoff accumulates debris, chemicals, sediment, and other pollutants </a:t>
            </a:r>
          </a:p>
        </p:txBody>
      </p:sp>
      <p:sp>
        <p:nvSpPr>
          <p:cNvPr id="4" name="Slide Number Placeholder 3"/>
          <p:cNvSpPr>
            <a:spLocks noGrp="1"/>
          </p:cNvSpPr>
          <p:nvPr>
            <p:ph type="sldNum" sz="quarter" idx="10"/>
          </p:nvPr>
        </p:nvSpPr>
        <p:spPr/>
        <p:txBody>
          <a:bodyPr/>
          <a:lstStyle/>
          <a:p>
            <a:pPr>
              <a:defRPr/>
            </a:pPr>
            <a:fld id="{0FE7B7A4-E1D9-452A-A4CC-2C7D5795A595}" type="slidenum">
              <a:rPr lang="en-US" altLang="en-US" smtClean="0">
                <a:solidFill>
                  <a:srgbClr val="FFFFFF"/>
                </a:solidFill>
              </a:rPr>
              <a:pPr>
                <a:defRPr/>
              </a:pPr>
              <a:t>2</a:t>
            </a:fld>
            <a:endParaRPr lang="en-US" altLang="en-US" dirty="0">
              <a:solidFill>
                <a:srgbClr val="000000"/>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7086600" y="6200952"/>
            <a:ext cx="1695450" cy="352248"/>
          </a:xfrm>
          <a:prstGeom prst="rect">
            <a:avLst/>
          </a:prstGeom>
          <a:noFill/>
          <a:ln>
            <a:noFill/>
          </a:ln>
        </p:spPr>
      </p:pic>
      <p:pic>
        <p:nvPicPr>
          <p:cNvPr id="7" name="Picture 2" descr="Image result for stormwater runof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1455" y="1524000"/>
            <a:ext cx="3522545" cy="352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743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MS4? </a:t>
            </a:r>
          </a:p>
        </p:txBody>
      </p:sp>
      <p:sp>
        <p:nvSpPr>
          <p:cNvPr id="3" name="Content Placeholder 2"/>
          <p:cNvSpPr>
            <a:spLocks noGrp="1"/>
          </p:cNvSpPr>
          <p:nvPr>
            <p:ph idx="1"/>
          </p:nvPr>
        </p:nvSpPr>
        <p:spPr>
          <a:xfrm>
            <a:off x="838200" y="1371600"/>
            <a:ext cx="7772400" cy="4114800"/>
          </a:xfrm>
        </p:spPr>
        <p:txBody>
          <a:bodyPr/>
          <a:lstStyle/>
          <a:p>
            <a:pPr marL="0" lvl="0" indent="0">
              <a:buNone/>
            </a:pPr>
            <a:r>
              <a:rPr lang="en-US" sz="2400" b="1" dirty="0"/>
              <a:t>M</a:t>
            </a:r>
            <a:r>
              <a:rPr lang="en-US" sz="2400" dirty="0"/>
              <a:t>unicipal </a:t>
            </a:r>
            <a:r>
              <a:rPr lang="en-US" sz="2400" b="1" dirty="0"/>
              <a:t>S</a:t>
            </a:r>
            <a:r>
              <a:rPr lang="en-US" sz="2400" dirty="0"/>
              <a:t>eparate </a:t>
            </a:r>
            <a:r>
              <a:rPr lang="en-US" sz="2400" b="1" dirty="0"/>
              <a:t>S</a:t>
            </a:r>
            <a:r>
              <a:rPr lang="en-US" sz="2400" dirty="0"/>
              <a:t>torm </a:t>
            </a:r>
            <a:r>
              <a:rPr lang="en-US" sz="2400" b="1" dirty="0"/>
              <a:t>S</a:t>
            </a:r>
            <a:r>
              <a:rPr lang="en-US" sz="2400" dirty="0"/>
              <a:t>ewer </a:t>
            </a:r>
            <a:r>
              <a:rPr lang="en-US" sz="2400" b="1" dirty="0"/>
              <a:t>S</a:t>
            </a:r>
            <a:r>
              <a:rPr lang="en-US" sz="2400" dirty="0"/>
              <a:t>ystem </a:t>
            </a:r>
            <a:r>
              <a:rPr lang="en-US" sz="2400" b="1" dirty="0"/>
              <a:t>(MS4)</a:t>
            </a:r>
          </a:p>
          <a:p>
            <a:pPr marL="0" lvl="0" indent="0">
              <a:buNone/>
            </a:pPr>
            <a:endParaRPr lang="en-US" sz="2000" dirty="0" smtClean="0"/>
          </a:p>
          <a:p>
            <a:pPr marL="0" lvl="0" indent="0">
              <a:buNone/>
            </a:pPr>
            <a:r>
              <a:rPr lang="en-US" sz="2000" dirty="0" smtClean="0"/>
              <a:t>Comprised </a:t>
            </a:r>
            <a:r>
              <a:rPr lang="en-US" sz="2000" dirty="0"/>
              <a:t>of two separate systems:</a:t>
            </a:r>
          </a:p>
          <a:p>
            <a:pPr marL="457200" lvl="0" indent="-457200">
              <a:buFont typeface="+mj-lt"/>
              <a:buAutoNum type="arabicPeriod"/>
            </a:pPr>
            <a:r>
              <a:rPr lang="en-US" sz="2000" dirty="0" smtClean="0"/>
              <a:t>Storm </a:t>
            </a:r>
            <a:r>
              <a:rPr lang="en-US" sz="2000" dirty="0"/>
              <a:t>Sewer: Releases </a:t>
            </a:r>
            <a:r>
              <a:rPr lang="en-US" sz="2000" i="1" dirty="0"/>
              <a:t>untreated</a:t>
            </a:r>
            <a:r>
              <a:rPr lang="en-US" sz="2000" dirty="0"/>
              <a:t> water into waterways </a:t>
            </a:r>
          </a:p>
          <a:p>
            <a:pPr marL="457200" lvl="0" indent="-457200">
              <a:buFont typeface="+mj-lt"/>
              <a:buAutoNum type="arabicPeriod"/>
            </a:pPr>
            <a:r>
              <a:rPr lang="en-US" sz="2000" dirty="0"/>
              <a:t>Sanitary Sewer: Directs water to waste water treatment plant where the water gets </a:t>
            </a:r>
            <a:r>
              <a:rPr lang="en-US" sz="2000" i="1" dirty="0"/>
              <a:t>treated</a:t>
            </a:r>
          </a:p>
        </p:txBody>
      </p:sp>
      <p:sp>
        <p:nvSpPr>
          <p:cNvPr id="4" name="Slide Number Placeholder 3"/>
          <p:cNvSpPr>
            <a:spLocks noGrp="1"/>
          </p:cNvSpPr>
          <p:nvPr>
            <p:ph type="sldNum" sz="quarter" idx="10"/>
          </p:nvPr>
        </p:nvSpPr>
        <p:spPr/>
        <p:txBody>
          <a:bodyPr/>
          <a:lstStyle/>
          <a:p>
            <a:pPr>
              <a:defRPr/>
            </a:pPr>
            <a:fld id="{0FE7B7A4-E1D9-452A-A4CC-2C7D5795A595}" type="slidenum">
              <a:rPr lang="en-US" altLang="en-US" smtClean="0">
                <a:solidFill>
                  <a:srgbClr val="FFFFFF"/>
                </a:solidFill>
              </a:rPr>
              <a:pPr>
                <a:defRPr/>
              </a:pPr>
              <a:t>3</a:t>
            </a:fld>
            <a:endParaRPr lang="en-US" altLang="en-US" dirty="0">
              <a:solidFill>
                <a:srgbClr val="000000"/>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7086600" y="6200952"/>
            <a:ext cx="1695450" cy="352248"/>
          </a:xfrm>
          <a:prstGeom prst="rect">
            <a:avLst/>
          </a:prstGeom>
          <a:noFill/>
          <a:ln>
            <a:noFill/>
          </a:ln>
        </p:spPr>
      </p:pic>
      <p:pic>
        <p:nvPicPr>
          <p:cNvPr id="7" name="Content Placeholder 6" descr="Storm%20vs%20Sanitary.jpg"/>
          <p:cNvPicPr>
            <a:picLocks noChangeAspect="1"/>
          </p:cNvPicPr>
          <p:nvPr/>
        </p:nvPicPr>
        <p:blipFill>
          <a:blip r:embed="rId4" cstate="print"/>
          <a:stretch>
            <a:fillRect/>
          </a:stretch>
        </p:blipFill>
        <p:spPr bwMode="auto">
          <a:xfrm>
            <a:off x="679033" y="3733800"/>
            <a:ext cx="5025189" cy="2356188"/>
          </a:xfrm>
          <a:prstGeom prst="rect">
            <a:avLst/>
          </a:prstGeom>
          <a:noFill/>
          <a:ln w="38100">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Image result for Municipal Separate Storm Sewer Syst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4222" y="3733800"/>
            <a:ext cx="3439778" cy="235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2754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Stormwater Affect You?</a:t>
            </a:r>
          </a:p>
        </p:txBody>
      </p:sp>
      <p:sp>
        <p:nvSpPr>
          <p:cNvPr id="3" name="Content Placeholder 2"/>
          <p:cNvSpPr>
            <a:spLocks noGrp="1"/>
          </p:cNvSpPr>
          <p:nvPr>
            <p:ph idx="1"/>
          </p:nvPr>
        </p:nvSpPr>
        <p:spPr>
          <a:xfrm>
            <a:off x="838200" y="1664368"/>
            <a:ext cx="4114800" cy="5257800"/>
          </a:xfrm>
        </p:spPr>
        <p:txBody>
          <a:bodyPr/>
          <a:lstStyle/>
          <a:p>
            <a:pPr marL="0" indent="0">
              <a:buNone/>
            </a:pPr>
            <a:r>
              <a:rPr lang="en-US" sz="2400" dirty="0"/>
              <a:t>Streams and creeks feed into rivers, lakes, and eventually oceans; causing pollution</a:t>
            </a:r>
          </a:p>
          <a:p>
            <a:pPr marL="0" indent="0">
              <a:buNone/>
            </a:pPr>
            <a:endParaRPr lang="en-US" sz="2400" dirty="0" smtClean="0"/>
          </a:p>
          <a:p>
            <a:pPr marL="0" indent="0">
              <a:buNone/>
            </a:pPr>
            <a:r>
              <a:rPr lang="en-US" sz="2400" dirty="0" smtClean="0"/>
              <a:t>The </a:t>
            </a:r>
            <a:r>
              <a:rPr lang="en-US" sz="2400" dirty="0"/>
              <a:t>effects of pollution limit our ability to:</a:t>
            </a:r>
          </a:p>
          <a:p>
            <a:r>
              <a:rPr lang="en-US" sz="2400" dirty="0"/>
              <a:t>Boat</a:t>
            </a:r>
          </a:p>
          <a:p>
            <a:r>
              <a:rPr lang="en-US" sz="2400" dirty="0"/>
              <a:t>Fish</a:t>
            </a:r>
          </a:p>
          <a:p>
            <a:r>
              <a:rPr lang="en-US" sz="2400" dirty="0"/>
              <a:t>Swim</a:t>
            </a:r>
          </a:p>
          <a:p>
            <a:r>
              <a:rPr lang="en-US" sz="2400" dirty="0"/>
              <a:t>Maintain desired aesthetics</a:t>
            </a:r>
          </a:p>
        </p:txBody>
      </p:sp>
      <p:sp>
        <p:nvSpPr>
          <p:cNvPr id="4" name="Slide Number Placeholder 3"/>
          <p:cNvSpPr>
            <a:spLocks noGrp="1"/>
          </p:cNvSpPr>
          <p:nvPr>
            <p:ph type="sldNum" sz="quarter" idx="10"/>
          </p:nvPr>
        </p:nvSpPr>
        <p:spPr/>
        <p:txBody>
          <a:bodyPr/>
          <a:lstStyle/>
          <a:p>
            <a:pPr>
              <a:defRPr/>
            </a:pPr>
            <a:fld id="{0FE7B7A4-E1D9-452A-A4CC-2C7D5795A595}" type="slidenum">
              <a:rPr lang="en-US" altLang="en-US" smtClean="0">
                <a:solidFill>
                  <a:srgbClr val="FFFFFF"/>
                </a:solidFill>
              </a:rPr>
              <a:pPr>
                <a:defRPr/>
              </a:pPr>
              <a:t>4</a:t>
            </a:fld>
            <a:endParaRPr lang="en-US" altLang="en-US" dirty="0">
              <a:solidFill>
                <a:srgbClr val="000000"/>
              </a:solidFill>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7086600" y="6200952"/>
            <a:ext cx="1695450" cy="352248"/>
          </a:xfrm>
          <a:prstGeom prst="rect">
            <a:avLst/>
          </a:prstGeom>
          <a:noFill/>
          <a:ln>
            <a:noFill/>
          </a:ln>
        </p:spPr>
      </p:pic>
      <p:pic>
        <p:nvPicPr>
          <p:cNvPr id="5" name="Picture 4"/>
          <p:cNvPicPr>
            <a:picLocks noChangeAspect="1"/>
          </p:cNvPicPr>
          <p:nvPr/>
        </p:nvPicPr>
        <p:blipFill>
          <a:blip r:embed="rId4"/>
          <a:stretch>
            <a:fillRect/>
          </a:stretch>
        </p:blipFill>
        <p:spPr>
          <a:xfrm>
            <a:off x="4946903" y="1231232"/>
            <a:ext cx="4035902" cy="2109399"/>
          </a:xfrm>
          <a:prstGeom prst="rect">
            <a:avLst/>
          </a:prstGeom>
        </p:spPr>
      </p:pic>
      <p:pic>
        <p:nvPicPr>
          <p:cNvPr id="8" name="Picture 7"/>
          <p:cNvPicPr>
            <a:picLocks noChangeAspect="1"/>
          </p:cNvPicPr>
          <p:nvPr/>
        </p:nvPicPr>
        <p:blipFill>
          <a:blip r:embed="rId5"/>
          <a:stretch>
            <a:fillRect/>
          </a:stretch>
        </p:blipFill>
        <p:spPr>
          <a:xfrm>
            <a:off x="4946903" y="3340631"/>
            <a:ext cx="4029805" cy="2688569"/>
          </a:xfrm>
          <a:prstGeom prst="rect">
            <a:avLst/>
          </a:prstGeom>
        </p:spPr>
      </p:pic>
    </p:spTree>
    <p:extLst>
      <p:ext uri="{BB962C8B-B14F-4D97-AF65-F5344CB8AC3E}">
        <p14:creationId xmlns:p14="http://schemas.microsoft.com/office/powerpoint/2010/main" val="1297131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a:t>
            </a:r>
            <a:r>
              <a:rPr lang="en-US" dirty="0" smtClean="0"/>
              <a:t>Dumping</a:t>
            </a:r>
            <a:endParaRPr lang="en-US" dirty="0"/>
          </a:p>
        </p:txBody>
      </p:sp>
      <p:sp>
        <p:nvSpPr>
          <p:cNvPr id="4" name="Slide Number Placeholder 3"/>
          <p:cNvSpPr>
            <a:spLocks noGrp="1"/>
          </p:cNvSpPr>
          <p:nvPr>
            <p:ph type="sldNum" sz="quarter" idx="10"/>
          </p:nvPr>
        </p:nvSpPr>
        <p:spPr/>
        <p:txBody>
          <a:bodyPr/>
          <a:lstStyle/>
          <a:p>
            <a:pPr>
              <a:defRPr/>
            </a:pPr>
            <a:fld id="{0FE7B7A4-E1D9-452A-A4CC-2C7D5795A595}" type="slidenum">
              <a:rPr lang="en-US" altLang="en-US" smtClean="0">
                <a:solidFill>
                  <a:srgbClr val="FFFFFF"/>
                </a:solidFill>
              </a:rPr>
              <a:pPr>
                <a:defRPr/>
              </a:pPr>
              <a:t>5</a:t>
            </a:fld>
            <a:endParaRPr lang="en-US" altLang="en-US" dirty="0">
              <a:solidFill>
                <a:srgbClr val="000000"/>
              </a:solidFill>
            </a:endParaRPr>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7086600" y="6200952"/>
            <a:ext cx="1695450" cy="352248"/>
          </a:xfrm>
          <a:prstGeom prst="rect">
            <a:avLst/>
          </a:prstGeom>
          <a:noFill/>
          <a:ln>
            <a:noFill/>
          </a:ln>
        </p:spPr>
      </p:pic>
      <p:pic>
        <p:nvPicPr>
          <p:cNvPr id="3" name="Picture 2"/>
          <p:cNvPicPr>
            <a:picLocks noChangeAspect="1"/>
          </p:cNvPicPr>
          <p:nvPr/>
        </p:nvPicPr>
        <p:blipFill>
          <a:blip r:embed="rId4"/>
          <a:stretch>
            <a:fillRect/>
          </a:stretch>
        </p:blipFill>
        <p:spPr>
          <a:xfrm>
            <a:off x="457200" y="1295400"/>
            <a:ext cx="5791702" cy="963251"/>
          </a:xfrm>
          <a:prstGeom prst="rect">
            <a:avLst/>
          </a:prstGeom>
        </p:spPr>
      </p:pic>
      <p:sp>
        <p:nvSpPr>
          <p:cNvPr id="6" name="Rectangle 5"/>
          <p:cNvSpPr/>
          <p:nvPr/>
        </p:nvSpPr>
        <p:spPr>
          <a:xfrm>
            <a:off x="838200" y="2519043"/>
            <a:ext cx="4572000" cy="1938992"/>
          </a:xfrm>
          <a:prstGeom prst="rect">
            <a:avLst/>
          </a:prstGeom>
        </p:spPr>
        <p:txBody>
          <a:bodyPr>
            <a:spAutoFit/>
          </a:bodyPr>
          <a:lstStyle/>
          <a:p>
            <a:r>
              <a:rPr lang="en-US" sz="2000" b="1" dirty="0"/>
              <a:t>What classifies as “dumping”? </a:t>
            </a:r>
            <a:r>
              <a:rPr lang="en-US" sz="2000" dirty="0"/>
              <a:t>disposing of chemicals and/or solid waste down a storm drain</a:t>
            </a:r>
            <a:br>
              <a:rPr lang="en-US" sz="2000" dirty="0"/>
            </a:br>
            <a:endParaRPr lang="en-US" sz="2000" dirty="0"/>
          </a:p>
          <a:p>
            <a:r>
              <a:rPr lang="en-US" sz="2000" dirty="0"/>
              <a:t>Dumping is </a:t>
            </a:r>
            <a:r>
              <a:rPr lang="en-US" sz="2000" i="1" dirty="0"/>
              <a:t>prohibited</a:t>
            </a:r>
            <a:r>
              <a:rPr lang="en-US" sz="2000" dirty="0"/>
              <a:t> because it has the potential to harm aquatic life</a:t>
            </a:r>
          </a:p>
        </p:txBody>
      </p:sp>
      <p:pic>
        <p:nvPicPr>
          <p:cNvPr id="9" name="Picture 8"/>
          <p:cNvPicPr>
            <a:picLocks noChangeAspect="1"/>
          </p:cNvPicPr>
          <p:nvPr/>
        </p:nvPicPr>
        <p:blipFill>
          <a:blip r:embed="rId5"/>
          <a:stretch>
            <a:fillRect/>
          </a:stretch>
        </p:blipFill>
        <p:spPr>
          <a:xfrm>
            <a:off x="5642338" y="2258651"/>
            <a:ext cx="3139712" cy="2639797"/>
          </a:xfrm>
          <a:prstGeom prst="rect">
            <a:avLst/>
          </a:prstGeom>
        </p:spPr>
      </p:pic>
    </p:spTree>
    <p:extLst>
      <p:ext uri="{BB962C8B-B14F-4D97-AF65-F5344CB8AC3E}">
        <p14:creationId xmlns:p14="http://schemas.microsoft.com/office/powerpoint/2010/main" val="292783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812"/>
            <a:ext cx="7772400" cy="1143000"/>
          </a:xfrm>
        </p:spPr>
        <p:txBody>
          <a:bodyPr/>
          <a:lstStyle/>
          <a:p>
            <a:r>
              <a:rPr lang="en-US" dirty="0"/>
              <a:t>Sediment</a:t>
            </a:r>
          </a:p>
        </p:txBody>
      </p:sp>
      <p:sp>
        <p:nvSpPr>
          <p:cNvPr id="3" name="Content Placeholder 2"/>
          <p:cNvSpPr>
            <a:spLocks noGrp="1"/>
          </p:cNvSpPr>
          <p:nvPr>
            <p:ph idx="1"/>
          </p:nvPr>
        </p:nvSpPr>
        <p:spPr>
          <a:xfrm>
            <a:off x="914400" y="1219200"/>
            <a:ext cx="7696200" cy="4572000"/>
          </a:xfrm>
        </p:spPr>
        <p:txBody>
          <a:bodyPr/>
          <a:lstStyle/>
          <a:p>
            <a:pPr marL="0" indent="0">
              <a:buNone/>
            </a:pPr>
            <a:r>
              <a:rPr lang="en-US" b="1" dirty="0">
                <a:cs typeface="Times New Roman" pitchFamily="18" charset="0"/>
              </a:rPr>
              <a:t>What makes sediment harmful? </a:t>
            </a:r>
          </a:p>
          <a:p>
            <a:pPr>
              <a:buClr>
                <a:srgbClr val="660033"/>
              </a:buClr>
              <a:buFont typeface="Arial" panose="020B0604020202020204" pitchFamily="34" charset="0"/>
              <a:buChar char="•"/>
            </a:pPr>
            <a:r>
              <a:rPr lang="en-US" dirty="0">
                <a:cs typeface="Times New Roman" pitchFamily="18" charset="0"/>
              </a:rPr>
              <a:t>Pollutants stick to sediment and are washed into local waterways</a:t>
            </a:r>
          </a:p>
          <a:p>
            <a:pPr>
              <a:buClr>
                <a:srgbClr val="660033"/>
              </a:buClr>
              <a:buFont typeface="Arial" panose="020B0604020202020204" pitchFamily="34" charset="0"/>
              <a:buChar char="•"/>
            </a:pPr>
            <a:r>
              <a:rPr lang="en-US" dirty="0">
                <a:cs typeface="Times New Roman" pitchFamily="18" charset="0"/>
              </a:rPr>
              <a:t>Sediment impairs culverts and reservoirs </a:t>
            </a:r>
          </a:p>
          <a:p>
            <a:pPr>
              <a:buClr>
                <a:srgbClr val="660033"/>
              </a:buClr>
              <a:buFont typeface="Arial" panose="020B0604020202020204" pitchFamily="34" charset="0"/>
              <a:buChar char="•"/>
            </a:pPr>
            <a:r>
              <a:rPr lang="en-US" dirty="0">
                <a:cs typeface="Times New Roman" pitchFamily="18" charset="0"/>
              </a:rPr>
              <a:t>Sediment harms aquatic life</a:t>
            </a:r>
          </a:p>
        </p:txBody>
      </p:sp>
      <p:sp>
        <p:nvSpPr>
          <p:cNvPr id="4" name="Slide Number Placeholder 3"/>
          <p:cNvSpPr>
            <a:spLocks noGrp="1"/>
          </p:cNvSpPr>
          <p:nvPr>
            <p:ph type="sldNum" sz="quarter" idx="10"/>
          </p:nvPr>
        </p:nvSpPr>
        <p:spPr/>
        <p:txBody>
          <a:bodyPr/>
          <a:lstStyle/>
          <a:p>
            <a:pPr>
              <a:defRPr/>
            </a:pPr>
            <a:fld id="{0FE7B7A4-E1D9-452A-A4CC-2C7D5795A595}" type="slidenum">
              <a:rPr lang="en-US" altLang="en-US" smtClean="0">
                <a:solidFill>
                  <a:srgbClr val="FFFFFF"/>
                </a:solidFill>
              </a:rPr>
              <a:pPr>
                <a:defRPr/>
              </a:pPr>
              <a:t>6</a:t>
            </a:fld>
            <a:endParaRPr lang="en-US" altLang="en-US" dirty="0">
              <a:solidFill>
                <a:srgbClr val="000000"/>
              </a:solidFill>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086600" y="6200952"/>
            <a:ext cx="1695450" cy="352248"/>
          </a:xfrm>
          <a:prstGeom prst="rect">
            <a:avLst/>
          </a:prstGeom>
          <a:noFill/>
          <a:ln>
            <a:noFill/>
          </a:ln>
        </p:spPr>
      </p:pic>
      <p:pic>
        <p:nvPicPr>
          <p:cNvPr id="6" name="Picture 5"/>
          <p:cNvPicPr>
            <a:picLocks noChangeAspect="1"/>
          </p:cNvPicPr>
          <p:nvPr/>
        </p:nvPicPr>
        <p:blipFill rotWithShape="1">
          <a:blip r:embed="rId4"/>
          <a:srcRect l="4970" t="6826" r="3879" b="7555"/>
          <a:stretch/>
        </p:blipFill>
        <p:spPr>
          <a:xfrm>
            <a:off x="1052012" y="3917867"/>
            <a:ext cx="3581400" cy="2590800"/>
          </a:xfrm>
          <a:prstGeom prst="rect">
            <a:avLst/>
          </a:prstGeom>
        </p:spPr>
      </p:pic>
      <p:sp>
        <p:nvSpPr>
          <p:cNvPr id="7" name="Rectangle 6"/>
          <p:cNvSpPr/>
          <p:nvPr/>
        </p:nvSpPr>
        <p:spPr>
          <a:xfrm>
            <a:off x="4817896" y="5072746"/>
            <a:ext cx="3910263" cy="923330"/>
          </a:xfrm>
          <a:prstGeom prst="rect">
            <a:avLst/>
          </a:prstGeom>
        </p:spPr>
        <p:txBody>
          <a:bodyPr wrap="square">
            <a:spAutoFit/>
          </a:bodyPr>
          <a:lstStyle/>
          <a:p>
            <a:r>
              <a:rPr lang="en-US" i="1" dirty="0" err="1"/>
              <a:t>Stroubles</a:t>
            </a:r>
            <a:r>
              <a:rPr lang="en-US" i="1" dirty="0"/>
              <a:t> Creek (Virginia Tech’s main waterway) is impaired  by the EPA due to an overload of sediment</a:t>
            </a:r>
          </a:p>
        </p:txBody>
      </p:sp>
    </p:spTree>
    <p:extLst>
      <p:ext uri="{BB962C8B-B14F-4D97-AF65-F5344CB8AC3E}">
        <p14:creationId xmlns:p14="http://schemas.microsoft.com/office/powerpoint/2010/main" val="1864693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660000"/>
                </a:solidFill>
                <a:cs typeface="Times New Roman" pitchFamily="18" charset="0"/>
              </a:rPr>
              <a:t>Spill Prevention and Chemical Storage </a:t>
            </a:r>
            <a:endParaRPr lang="en-US" dirty="0"/>
          </a:p>
        </p:txBody>
      </p:sp>
      <p:sp>
        <p:nvSpPr>
          <p:cNvPr id="4" name="Slide Number Placeholder 3"/>
          <p:cNvSpPr>
            <a:spLocks noGrp="1"/>
          </p:cNvSpPr>
          <p:nvPr>
            <p:ph type="sldNum" sz="quarter" idx="10"/>
          </p:nvPr>
        </p:nvSpPr>
        <p:spPr/>
        <p:txBody>
          <a:bodyPr/>
          <a:lstStyle/>
          <a:p>
            <a:pPr>
              <a:defRPr/>
            </a:pPr>
            <a:fld id="{0FE7B7A4-E1D9-452A-A4CC-2C7D5795A595}" type="slidenum">
              <a:rPr lang="en-US" altLang="en-US" smtClean="0">
                <a:solidFill>
                  <a:srgbClr val="FFFFFF"/>
                </a:solidFill>
              </a:rPr>
              <a:pPr>
                <a:defRPr/>
              </a:pPr>
              <a:t>7</a:t>
            </a:fld>
            <a:endParaRPr lang="en-US" altLang="en-US" dirty="0">
              <a:solidFill>
                <a:srgbClr val="000000"/>
              </a:solidFill>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7086600" y="6200952"/>
            <a:ext cx="1695450" cy="352248"/>
          </a:xfrm>
          <a:prstGeom prst="rect">
            <a:avLst/>
          </a:prstGeom>
          <a:noFill/>
          <a:ln>
            <a:noFill/>
          </a:ln>
        </p:spPr>
      </p:pic>
      <p:sp>
        <p:nvSpPr>
          <p:cNvPr id="3" name="Content Placeholder 2"/>
          <p:cNvSpPr>
            <a:spLocks noGrp="1"/>
          </p:cNvSpPr>
          <p:nvPr>
            <p:ph idx="1"/>
          </p:nvPr>
        </p:nvSpPr>
        <p:spPr>
          <a:xfrm>
            <a:off x="838200" y="1676400"/>
            <a:ext cx="3886200" cy="2743200"/>
          </a:xfrm>
        </p:spPr>
        <p:txBody>
          <a:bodyPr/>
          <a:lstStyle/>
          <a:p>
            <a:pPr>
              <a:lnSpc>
                <a:spcPct val="120000"/>
              </a:lnSpc>
              <a:spcBef>
                <a:spcPts val="0"/>
              </a:spcBef>
            </a:pPr>
            <a:r>
              <a:rPr lang="en-US" sz="1800" b="1" dirty="0">
                <a:cs typeface="Times New Roman" pitchFamily="18" charset="0"/>
              </a:rPr>
              <a:t>First-in, First-out system: </a:t>
            </a:r>
            <a:r>
              <a:rPr lang="en-US" sz="1800" dirty="0">
                <a:cs typeface="Times New Roman" pitchFamily="18" charset="0"/>
              </a:rPr>
              <a:t>use the oldest chemicals </a:t>
            </a:r>
            <a:r>
              <a:rPr lang="en-US" sz="1800" dirty="0" smtClean="0">
                <a:cs typeface="Times New Roman" pitchFamily="18" charset="0"/>
              </a:rPr>
              <a:t>first</a:t>
            </a:r>
            <a:endParaRPr lang="en-US" sz="1800" dirty="0">
              <a:cs typeface="Times New Roman" pitchFamily="18" charset="0"/>
            </a:endParaRPr>
          </a:p>
          <a:p>
            <a:pPr>
              <a:lnSpc>
                <a:spcPct val="120000"/>
              </a:lnSpc>
              <a:spcBef>
                <a:spcPts val="0"/>
              </a:spcBef>
            </a:pPr>
            <a:r>
              <a:rPr lang="en-US" sz="1800" b="1" dirty="0">
                <a:cs typeface="Times New Roman" pitchFamily="18" charset="0"/>
              </a:rPr>
              <a:t>Store materials inside </a:t>
            </a:r>
            <a:r>
              <a:rPr lang="en-US" sz="1800" dirty="0">
                <a:cs typeface="Times New Roman" pitchFamily="18" charset="0"/>
              </a:rPr>
              <a:t>– to prevent rainwater from washing pollutants into storm drains </a:t>
            </a:r>
          </a:p>
          <a:p>
            <a:pPr>
              <a:lnSpc>
                <a:spcPct val="120000"/>
              </a:lnSpc>
              <a:spcBef>
                <a:spcPts val="0"/>
              </a:spcBef>
            </a:pPr>
            <a:r>
              <a:rPr lang="en-US" sz="1800" dirty="0">
                <a:cs typeface="Times New Roman" pitchFamily="18" charset="0"/>
              </a:rPr>
              <a:t>Ensure that </a:t>
            </a:r>
            <a:r>
              <a:rPr lang="en-US" sz="1800" b="1" dirty="0">
                <a:cs typeface="Times New Roman" pitchFamily="18" charset="0"/>
              </a:rPr>
              <a:t>lids and covers are secure </a:t>
            </a:r>
            <a:r>
              <a:rPr lang="en-US" sz="1800" dirty="0">
                <a:cs typeface="Times New Roman" pitchFamily="18" charset="0"/>
              </a:rPr>
              <a:t>and </a:t>
            </a:r>
            <a:r>
              <a:rPr lang="en-US" sz="1800" b="1" dirty="0">
                <a:cs typeface="Times New Roman" pitchFamily="18" charset="0"/>
              </a:rPr>
              <a:t>check containers </a:t>
            </a:r>
            <a:r>
              <a:rPr lang="en-US" sz="1800" dirty="0">
                <a:cs typeface="Times New Roman" pitchFamily="18" charset="0"/>
              </a:rPr>
              <a:t>for damage </a:t>
            </a:r>
          </a:p>
          <a:p>
            <a:endParaRPr lang="en-US" dirty="0"/>
          </a:p>
        </p:txBody>
      </p:sp>
      <p:sp>
        <p:nvSpPr>
          <p:cNvPr id="5" name="Rectangle 4"/>
          <p:cNvSpPr/>
          <p:nvPr/>
        </p:nvSpPr>
        <p:spPr>
          <a:xfrm>
            <a:off x="847725" y="4357639"/>
            <a:ext cx="4572000" cy="1754326"/>
          </a:xfrm>
          <a:prstGeom prst="rect">
            <a:avLst/>
          </a:prstGeom>
        </p:spPr>
        <p:txBody>
          <a:bodyPr>
            <a:spAutoFit/>
          </a:bodyPr>
          <a:lstStyle/>
          <a:p>
            <a:pPr marL="285750" indent="-285750">
              <a:buClr>
                <a:srgbClr val="660033"/>
              </a:buClr>
              <a:buFont typeface="Arial" panose="020B0604020202020204" pitchFamily="34" charset="0"/>
              <a:buChar char="•"/>
            </a:pPr>
            <a:r>
              <a:rPr lang="en-US" dirty="0">
                <a:cs typeface="Times New Roman" panose="02020603050405020304" pitchFamily="18" charset="0"/>
              </a:rPr>
              <a:t>Ensure that all containers are </a:t>
            </a:r>
            <a:r>
              <a:rPr lang="en-US" b="1" dirty="0">
                <a:cs typeface="Times New Roman" panose="02020603050405020304" pitchFamily="18" charset="0"/>
              </a:rPr>
              <a:t>properly labeled  </a:t>
            </a:r>
          </a:p>
          <a:p>
            <a:pPr marL="285750" indent="-285750">
              <a:buClr>
                <a:srgbClr val="660033"/>
              </a:buClr>
              <a:buFont typeface="Arial" panose="020B0604020202020204" pitchFamily="34" charset="0"/>
              <a:buChar char="•"/>
            </a:pPr>
            <a:r>
              <a:rPr lang="en-US" dirty="0">
                <a:cs typeface="Times New Roman" panose="02020603050405020304" pitchFamily="18" charset="0"/>
              </a:rPr>
              <a:t>Use </a:t>
            </a:r>
            <a:r>
              <a:rPr lang="en-US" b="1" dirty="0">
                <a:cs typeface="Times New Roman" panose="02020603050405020304" pitchFamily="18" charset="0"/>
              </a:rPr>
              <a:t>funnels and plastic sheeting </a:t>
            </a:r>
            <a:r>
              <a:rPr lang="en-US" dirty="0">
                <a:cs typeface="Times New Roman" panose="02020603050405020304" pitchFamily="18" charset="0"/>
              </a:rPr>
              <a:t>to protect against spills </a:t>
            </a:r>
          </a:p>
          <a:p>
            <a:pPr marL="285750" indent="-285750">
              <a:buClr>
                <a:srgbClr val="660033"/>
              </a:buClr>
              <a:buFont typeface="Arial" panose="020B0604020202020204" pitchFamily="34" charset="0"/>
              <a:buChar char="•"/>
            </a:pPr>
            <a:r>
              <a:rPr lang="en-US" b="1" dirty="0">
                <a:cs typeface="Times New Roman" panose="02020603050405020304" pitchFamily="18" charset="0"/>
              </a:rPr>
              <a:t>Do not </a:t>
            </a:r>
            <a:r>
              <a:rPr lang="en-US" dirty="0">
                <a:cs typeface="Times New Roman" panose="02020603050405020304" pitchFamily="18" charset="0"/>
              </a:rPr>
              <a:t>use chemicals near waterways or storm drains </a:t>
            </a:r>
          </a:p>
        </p:txBody>
      </p:sp>
      <p:pic>
        <p:nvPicPr>
          <p:cNvPr id="10" name="Picture 9"/>
          <p:cNvPicPr>
            <a:picLocks noChangeAspect="1"/>
          </p:cNvPicPr>
          <p:nvPr/>
        </p:nvPicPr>
        <p:blipFill rotWithShape="1">
          <a:blip r:embed="rId4"/>
          <a:srcRect l="8353" t="8676" r="8353" b="8904"/>
          <a:stretch/>
        </p:blipFill>
        <p:spPr>
          <a:xfrm>
            <a:off x="5429250" y="2057400"/>
            <a:ext cx="3352800" cy="3185161"/>
          </a:xfrm>
          <a:prstGeom prst="rect">
            <a:avLst/>
          </a:prstGeom>
          <a:ln>
            <a:noFill/>
          </a:ln>
          <a:effectLst/>
        </p:spPr>
      </p:pic>
    </p:spTree>
    <p:extLst>
      <p:ext uri="{BB962C8B-B14F-4D97-AF65-F5344CB8AC3E}">
        <p14:creationId xmlns:p14="http://schemas.microsoft.com/office/powerpoint/2010/main" val="3199603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660000"/>
                </a:solidFill>
                <a:cs typeface="Times New Roman" pitchFamily="18" charset="0"/>
              </a:rPr>
              <a:t>Spill Cleanup</a:t>
            </a:r>
            <a:endParaRPr lang="en-US" dirty="0"/>
          </a:p>
        </p:txBody>
      </p:sp>
      <p:sp>
        <p:nvSpPr>
          <p:cNvPr id="3" name="Content Placeholder 2"/>
          <p:cNvSpPr>
            <a:spLocks noGrp="1"/>
          </p:cNvSpPr>
          <p:nvPr>
            <p:ph idx="1"/>
          </p:nvPr>
        </p:nvSpPr>
        <p:spPr>
          <a:xfrm>
            <a:off x="838200" y="1455821"/>
            <a:ext cx="7772400" cy="4114800"/>
          </a:xfrm>
        </p:spPr>
        <p:txBody>
          <a:bodyPr/>
          <a:lstStyle/>
          <a:p>
            <a:pPr marL="0" indent="0">
              <a:buNone/>
            </a:pPr>
            <a:r>
              <a:rPr lang="en-US" sz="2400" b="1" dirty="0" smtClean="0">
                <a:cs typeface="Times New Roman" pitchFamily="18" charset="0"/>
              </a:rPr>
              <a:t>For </a:t>
            </a:r>
            <a:r>
              <a:rPr lang="en-US" sz="2400" b="1" dirty="0">
                <a:cs typeface="Times New Roman" pitchFamily="18" charset="0"/>
              </a:rPr>
              <a:t>ALL chemical </a:t>
            </a:r>
            <a:r>
              <a:rPr lang="en-US" sz="2400" b="1" dirty="0" smtClean="0">
                <a:cs typeface="Times New Roman" pitchFamily="18" charset="0"/>
              </a:rPr>
              <a:t>spills:</a:t>
            </a:r>
          </a:p>
          <a:p>
            <a:pPr marL="0" indent="0">
              <a:buNone/>
            </a:pPr>
            <a:r>
              <a:rPr lang="en-US" sz="2000" dirty="0" smtClean="0">
                <a:cs typeface="Times New Roman" pitchFamily="18" charset="0"/>
              </a:rPr>
              <a:t>Call </a:t>
            </a:r>
            <a:r>
              <a:rPr lang="en-US" sz="2000" dirty="0">
                <a:cs typeface="Times New Roman" pitchFamily="18" charset="0"/>
              </a:rPr>
              <a:t>Environmental Health &amp; Safety (EHS) </a:t>
            </a:r>
            <a:r>
              <a:rPr lang="en-US" sz="2000" u="sng" dirty="0">
                <a:cs typeface="Times New Roman" pitchFamily="18" charset="0"/>
              </a:rPr>
              <a:t>immediately</a:t>
            </a:r>
            <a:r>
              <a:rPr lang="en-US" sz="2000" dirty="0">
                <a:cs typeface="Times New Roman" pitchFamily="18" charset="0"/>
              </a:rPr>
              <a:t>: (540) 231-3600</a:t>
            </a:r>
          </a:p>
          <a:p>
            <a:pPr lvl="1">
              <a:buClr>
                <a:srgbClr val="660033"/>
              </a:buClr>
            </a:pPr>
            <a:r>
              <a:rPr lang="en-US" sz="2000" dirty="0">
                <a:cs typeface="Times New Roman" pitchFamily="18" charset="0"/>
              </a:rPr>
              <a:t>Block surrounding drains </a:t>
            </a:r>
            <a:endParaRPr lang="en-US" sz="1600" dirty="0">
              <a:cs typeface="Times New Roman" pitchFamily="18" charset="0"/>
            </a:endParaRPr>
          </a:p>
          <a:p>
            <a:pPr lvl="1">
              <a:buClr>
                <a:srgbClr val="660033"/>
              </a:buClr>
            </a:pPr>
            <a:r>
              <a:rPr lang="en-US" sz="2000" dirty="0">
                <a:cs typeface="Times New Roman" pitchFamily="18" charset="0"/>
              </a:rPr>
              <a:t>Secure area with precautionary signs </a:t>
            </a:r>
            <a:endParaRPr lang="en-US" sz="1600" dirty="0">
              <a:cs typeface="Times New Roman" pitchFamily="18" charset="0"/>
            </a:endParaRPr>
          </a:p>
          <a:p>
            <a:pPr lvl="1">
              <a:buClr>
                <a:srgbClr val="660033"/>
              </a:buClr>
            </a:pPr>
            <a:r>
              <a:rPr lang="en-US" sz="2000" dirty="0">
                <a:cs typeface="Times New Roman" pitchFamily="18" charset="0"/>
              </a:rPr>
              <a:t>Do not try to wash away or dispose of chemicals</a:t>
            </a:r>
            <a:endParaRPr lang="en-US" dirty="0"/>
          </a:p>
        </p:txBody>
      </p:sp>
      <p:sp>
        <p:nvSpPr>
          <p:cNvPr id="4" name="Slide Number Placeholder 3"/>
          <p:cNvSpPr>
            <a:spLocks noGrp="1"/>
          </p:cNvSpPr>
          <p:nvPr>
            <p:ph type="sldNum" sz="quarter" idx="10"/>
          </p:nvPr>
        </p:nvSpPr>
        <p:spPr/>
        <p:txBody>
          <a:bodyPr/>
          <a:lstStyle/>
          <a:p>
            <a:pPr>
              <a:defRPr/>
            </a:pPr>
            <a:fld id="{0FE7B7A4-E1D9-452A-A4CC-2C7D5795A595}" type="slidenum">
              <a:rPr lang="en-US" altLang="en-US" smtClean="0">
                <a:solidFill>
                  <a:srgbClr val="FFFFFF"/>
                </a:solidFill>
              </a:rPr>
              <a:pPr>
                <a:defRPr/>
              </a:pPr>
              <a:t>8</a:t>
            </a:fld>
            <a:endParaRPr lang="en-US" altLang="en-US" dirty="0">
              <a:solidFill>
                <a:srgbClr val="000000"/>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6841067" y="76200"/>
            <a:ext cx="2093767" cy="443089"/>
          </a:xfrm>
          <a:prstGeom prst="rect">
            <a:avLst/>
          </a:prstGeom>
          <a:noFill/>
          <a:ln>
            <a:noFill/>
          </a:ln>
        </p:spPr>
      </p:pic>
      <p:pic>
        <p:nvPicPr>
          <p:cNvPr id="7" name="Picture 6"/>
          <p:cNvPicPr>
            <a:picLocks noChangeAspect="1"/>
          </p:cNvPicPr>
          <p:nvPr/>
        </p:nvPicPr>
        <p:blipFill>
          <a:blip r:embed="rId4"/>
          <a:stretch>
            <a:fillRect/>
          </a:stretch>
        </p:blipFill>
        <p:spPr>
          <a:xfrm>
            <a:off x="2651580" y="3810000"/>
            <a:ext cx="4145639" cy="2780017"/>
          </a:xfrm>
          <a:prstGeom prst="rect">
            <a:avLst/>
          </a:prstGeom>
        </p:spPr>
      </p:pic>
    </p:spTree>
    <p:extLst>
      <p:ext uri="{BB962C8B-B14F-4D97-AF65-F5344CB8AC3E}">
        <p14:creationId xmlns:p14="http://schemas.microsoft.com/office/powerpoint/2010/main" val="10773701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800"/>
            <a:ext cx="7772400" cy="1143000"/>
          </a:xfrm>
        </p:spPr>
        <p:txBody>
          <a:bodyPr/>
          <a:lstStyle/>
          <a:p>
            <a:r>
              <a:rPr lang="en-US" dirty="0">
                <a:solidFill>
                  <a:srgbClr val="660000"/>
                </a:solidFill>
                <a:cs typeface="Times New Roman" pitchFamily="18" charset="0"/>
              </a:rPr>
              <a:t>Vehicles and Equipment </a:t>
            </a:r>
            <a:endParaRPr lang="en-US" dirty="0"/>
          </a:p>
        </p:txBody>
      </p:sp>
      <p:sp>
        <p:nvSpPr>
          <p:cNvPr id="3" name="Content Placeholder 2"/>
          <p:cNvSpPr>
            <a:spLocks noGrp="1"/>
          </p:cNvSpPr>
          <p:nvPr>
            <p:ph idx="1"/>
          </p:nvPr>
        </p:nvSpPr>
        <p:spPr>
          <a:xfrm>
            <a:off x="4422963" y="1193800"/>
            <a:ext cx="4191000" cy="5181600"/>
          </a:xfrm>
        </p:spPr>
        <p:txBody>
          <a:bodyPr/>
          <a:lstStyle/>
          <a:p>
            <a:pPr marL="0" indent="0">
              <a:buNone/>
            </a:pPr>
            <a:r>
              <a:rPr lang="en-US" sz="2000" b="1" dirty="0"/>
              <a:t>What to do:</a:t>
            </a:r>
          </a:p>
          <a:p>
            <a:r>
              <a:rPr lang="en-US" sz="2000" dirty="0"/>
              <a:t>Keep equipment under covered areas </a:t>
            </a:r>
          </a:p>
          <a:p>
            <a:r>
              <a:rPr lang="en-US" sz="2000" dirty="0"/>
              <a:t>Wash equipment on permeable surfaces or designated wash areas </a:t>
            </a:r>
          </a:p>
          <a:p>
            <a:r>
              <a:rPr lang="en-US" sz="2000" dirty="0"/>
              <a:t>Check vehicles and equipment for leaks </a:t>
            </a:r>
          </a:p>
          <a:p>
            <a:r>
              <a:rPr lang="en-US" sz="2000" dirty="0"/>
              <a:t>Recycle oil, antifreeze, and other vehicle fluids. </a:t>
            </a:r>
            <a:r>
              <a:rPr lang="en-US" sz="2000" dirty="0" smtClean="0"/>
              <a:t>When </a:t>
            </a:r>
            <a:r>
              <a:rPr lang="en-US" sz="2000" dirty="0"/>
              <a:t>waste containers are full, notify EHS</a:t>
            </a:r>
          </a:p>
          <a:p>
            <a:r>
              <a:rPr lang="en-US" sz="2000" dirty="0" err="1"/>
              <a:t>Washwater</a:t>
            </a:r>
            <a:r>
              <a:rPr lang="en-US" sz="2000" dirty="0"/>
              <a:t> from truck chutes, hand mixers, and equipment must be cleaned in a designated concrete washout area</a:t>
            </a:r>
          </a:p>
          <a:p>
            <a:pPr marL="0" indent="0">
              <a:buNone/>
            </a:pPr>
            <a:endParaRPr lang="en-US" sz="2400" dirty="0"/>
          </a:p>
        </p:txBody>
      </p:sp>
      <p:sp>
        <p:nvSpPr>
          <p:cNvPr id="4" name="Slide Number Placeholder 3"/>
          <p:cNvSpPr>
            <a:spLocks noGrp="1"/>
          </p:cNvSpPr>
          <p:nvPr>
            <p:ph type="sldNum" sz="quarter" idx="10"/>
          </p:nvPr>
        </p:nvSpPr>
        <p:spPr/>
        <p:txBody>
          <a:bodyPr/>
          <a:lstStyle/>
          <a:p>
            <a:pPr>
              <a:defRPr/>
            </a:pPr>
            <a:fld id="{0FE7B7A4-E1D9-452A-A4CC-2C7D5795A595}" type="slidenum">
              <a:rPr lang="en-US" altLang="en-US" smtClean="0">
                <a:solidFill>
                  <a:srgbClr val="FFFFFF"/>
                </a:solidFill>
              </a:rPr>
              <a:pPr>
                <a:defRPr/>
              </a:pPr>
              <a:t>9</a:t>
            </a:fld>
            <a:endParaRPr lang="en-US" altLang="en-US" dirty="0">
              <a:solidFill>
                <a:srgbClr val="000000"/>
              </a:solidFill>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086600" y="6200952"/>
            <a:ext cx="1695450" cy="352248"/>
          </a:xfrm>
          <a:prstGeom prst="rect">
            <a:avLst/>
          </a:prstGeom>
          <a:noFill/>
          <a:ln>
            <a:noFill/>
          </a:ln>
        </p:spPr>
      </p:pic>
      <p:pic>
        <p:nvPicPr>
          <p:cNvPr id="6" name="Picture 5"/>
          <p:cNvPicPr>
            <a:picLocks noChangeAspect="1"/>
          </p:cNvPicPr>
          <p:nvPr/>
        </p:nvPicPr>
        <p:blipFill rotWithShape="1">
          <a:blip r:embed="rId4"/>
          <a:srcRect l="6660" t="4811" r="5320" b="4835"/>
          <a:stretch/>
        </p:blipFill>
        <p:spPr>
          <a:xfrm>
            <a:off x="838200" y="1411376"/>
            <a:ext cx="3429000" cy="4572000"/>
          </a:xfrm>
          <a:prstGeom prst="rect">
            <a:avLst/>
          </a:prstGeom>
          <a:effectLst/>
        </p:spPr>
      </p:pic>
    </p:spTree>
    <p:extLst>
      <p:ext uri="{BB962C8B-B14F-4D97-AF65-F5344CB8AC3E}">
        <p14:creationId xmlns:p14="http://schemas.microsoft.com/office/powerpoint/2010/main" val="299788927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9955</TotalTime>
  <Words>1986</Words>
  <Application>Microsoft Office PowerPoint</Application>
  <PresentationFormat>On-screen Show (4:3)</PresentationFormat>
  <Paragraphs>174</Paragraphs>
  <Slides>18</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Adobe Fan Heiti Std B</vt:lpstr>
      <vt:lpstr>ＭＳ Ｐゴシック</vt:lpstr>
      <vt:lpstr>Arial</vt:lpstr>
      <vt:lpstr>Arial Narrow</vt:lpstr>
      <vt:lpstr>Calibri</vt:lpstr>
      <vt:lpstr>Times</vt:lpstr>
      <vt:lpstr>Times New Roman</vt:lpstr>
      <vt:lpstr>1_Blank Presentation</vt:lpstr>
      <vt:lpstr>PowerPoint Presentation</vt:lpstr>
      <vt:lpstr>Stormwater Runoff</vt:lpstr>
      <vt:lpstr>What is an MS4? </vt:lpstr>
      <vt:lpstr>How Does Stormwater Affect You?</vt:lpstr>
      <vt:lpstr>No Dumping</vt:lpstr>
      <vt:lpstr>Sediment</vt:lpstr>
      <vt:lpstr>Spill Prevention and Chemical Storage </vt:lpstr>
      <vt:lpstr>Spill Cleanup</vt:lpstr>
      <vt:lpstr>Vehicles and Equipment </vt:lpstr>
      <vt:lpstr>Bulk Storage Areas</vt:lpstr>
      <vt:lpstr>Litter</vt:lpstr>
      <vt:lpstr>Waste Disposal </vt:lpstr>
      <vt:lpstr>Landscaping</vt:lpstr>
      <vt:lpstr>Fertilizers and Pesticides</vt:lpstr>
      <vt:lpstr>Paint </vt:lpstr>
      <vt:lpstr>Illicit Discharges </vt:lpstr>
      <vt:lpstr>Reporting Illicit Discharges </vt:lpstr>
      <vt:lpstr>Contact Information:</vt:lpstr>
    </vt:vector>
  </TitlesOfParts>
  <Company>VPAS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kjunco</dc:creator>
  <cp:lastModifiedBy>Kast, Katelyn</cp:lastModifiedBy>
  <cp:revision>341</cp:revision>
  <cp:lastPrinted>2018-01-04T19:20:07Z</cp:lastPrinted>
  <dcterms:created xsi:type="dcterms:W3CDTF">2013-02-21T16:45:48Z</dcterms:created>
  <dcterms:modified xsi:type="dcterms:W3CDTF">2019-08-13T12:04:10Z</dcterms:modified>
</cp:coreProperties>
</file>